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8"/>
  </p:notesMasterIdLst>
  <p:sldIdLst>
    <p:sldId id="256" r:id="rId2"/>
    <p:sldId id="259" r:id="rId3"/>
    <p:sldId id="258" r:id="rId4"/>
    <p:sldId id="260" r:id="rId5"/>
    <p:sldId id="278" r:id="rId6"/>
    <p:sldId id="279" r:id="rId7"/>
    <p:sldId id="280" r:id="rId8"/>
    <p:sldId id="283" r:id="rId9"/>
    <p:sldId id="282" r:id="rId10"/>
    <p:sldId id="261" r:id="rId11"/>
    <p:sldId id="262" r:id="rId12"/>
    <p:sldId id="268" r:id="rId13"/>
    <p:sldId id="263" r:id="rId14"/>
    <p:sldId id="269" r:id="rId15"/>
    <p:sldId id="264" r:id="rId16"/>
    <p:sldId id="270" r:id="rId17"/>
    <p:sldId id="265" r:id="rId18"/>
    <p:sldId id="272" r:id="rId19"/>
    <p:sldId id="273" r:id="rId20"/>
    <p:sldId id="274" r:id="rId21"/>
    <p:sldId id="266" r:id="rId22"/>
    <p:sldId id="267" r:id="rId23"/>
    <p:sldId id="281" r:id="rId24"/>
    <p:sldId id="277" r:id="rId25"/>
    <p:sldId id="275" r:id="rId26"/>
    <p:sldId id="276"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Century Gothic" panose="020B0502020202020204" pitchFamily="34" charset="0"/>
      <p:regular r:id="rId33"/>
      <p:bold r:id="rId34"/>
      <p:italic r:id="rId35"/>
      <p:boldItalic r:id="rId36"/>
    </p:embeddedFont>
    <p:embeddedFont>
      <p:font typeface="Dosis" pitchFamily="2" charset="77"/>
      <p:regular r:id="rId37"/>
      <p:bold r:id="rId38"/>
    </p:embeddedFont>
    <p:embeddedFont>
      <p:font typeface="Source Sans Pro" panose="020B050303040302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0067FB"/>
    <a:srgbClr val="3818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896514-1AA1-4EE5-A447-7E556EC08B63}">
  <a:tblStyle styleId="{B3896514-1AA1-4EE5-A447-7E556EC08B6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EE65728-0D21-4A9D-A831-D487195EC54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34"/>
    <p:restoredTop sz="96399"/>
  </p:normalViewPr>
  <p:slideViewPr>
    <p:cSldViewPr snapToGrid="0" snapToObjects="1">
      <p:cViewPr varScale="1">
        <p:scale>
          <a:sx n="166" d="100"/>
          <a:sy n="166" d="100"/>
        </p:scale>
        <p:origin x="208" y="1016"/>
      </p:cViewPr>
      <p:guideLst/>
    </p:cSldViewPr>
  </p:slideViewPr>
  <p:notesTextViewPr>
    <p:cViewPr>
      <p:scale>
        <a:sx n="1" d="1"/>
        <a:sy n="1" d="1"/>
      </p:scale>
      <p:origin x="0" y="0"/>
    </p:cViewPr>
  </p:notesTextViewPr>
  <p:notesViewPr>
    <p:cSldViewPr snapToGrid="0" snapToObjects="1">
      <p:cViewPr varScale="1">
        <p:scale>
          <a:sx n="128" d="100"/>
          <a:sy n="128" d="100"/>
        </p:scale>
        <p:origin x="4408" y="1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3.fntdata"/></Relationships>
</file>

<file path=ppt/media/image1.jpg>
</file>

<file path=ppt/media/image10.png>
</file>

<file path=ppt/media/image11.png>
</file>

<file path=ppt/media/image12.png>
</file>

<file path=ppt/media/image13.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H" dirty="0"/>
          </a:p>
        </p:txBody>
      </p:sp>
    </p:spTree>
    <p:extLst>
      <p:ext uri="{BB962C8B-B14F-4D97-AF65-F5344CB8AC3E}">
        <p14:creationId xmlns:p14="http://schemas.microsoft.com/office/powerpoint/2010/main" val="31806238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1" name="Google Shape;11;p2"/>
          <p:cNvSpPr/>
          <p:nvPr/>
        </p:nvSpPr>
        <p:spPr>
          <a:xfrm flipH="1">
            <a:off x="-150" y="0"/>
            <a:ext cx="9144000" cy="4242062"/>
          </a:xfrm>
          <a:prstGeom prst="rect">
            <a:avLst/>
          </a:pr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Picture 12">
            <a:extLst>
              <a:ext uri="{FF2B5EF4-FFF2-40B4-BE49-F238E27FC236}">
                <a16:creationId xmlns:a16="http://schemas.microsoft.com/office/drawing/2014/main" id="{4F730196-E1D8-234C-B9A4-33562FF88124}"/>
              </a:ext>
            </a:extLst>
          </p:cNvPr>
          <p:cNvPicPr>
            <a:picLocks noChangeAspect="1"/>
          </p:cNvPicPr>
          <p:nvPr userDrawn="1"/>
        </p:nvPicPr>
        <p:blipFill>
          <a:blip r:embed="rId2"/>
          <a:stretch>
            <a:fillRect/>
          </a:stretch>
        </p:blipFill>
        <p:spPr>
          <a:xfrm>
            <a:off x="0" y="321"/>
            <a:ext cx="9144000" cy="5142857"/>
          </a:xfrm>
          <a:prstGeom prst="rect">
            <a:avLst/>
          </a:prstGeom>
        </p:spPr>
      </p:pic>
      <p:sp>
        <p:nvSpPr>
          <p:cNvPr id="12" name="Google Shape;12;p2"/>
          <p:cNvSpPr txBox="1">
            <a:spLocks noGrp="1"/>
          </p:cNvSpPr>
          <p:nvPr>
            <p:ph type="ctrTitle"/>
          </p:nvPr>
        </p:nvSpPr>
        <p:spPr>
          <a:xfrm>
            <a:off x="211202" y="999242"/>
            <a:ext cx="4747298" cy="2046196"/>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dirty="0"/>
          </a:p>
        </p:txBody>
      </p:sp>
      <p:sp>
        <p:nvSpPr>
          <p:cNvPr id="10" name="Google Shape;10;p2"/>
          <p:cNvSpPr/>
          <p:nvPr/>
        </p:nvSpPr>
        <p:spPr>
          <a:xfrm rot="10800000">
            <a:off x="-150" y="4297253"/>
            <a:ext cx="9144000" cy="13602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Rectangle 6">
            <a:extLst>
              <a:ext uri="{FF2B5EF4-FFF2-40B4-BE49-F238E27FC236}">
                <a16:creationId xmlns:a16="http://schemas.microsoft.com/office/drawing/2014/main" id="{74933B8C-2F1C-D04E-B641-6A8BF00E930D}"/>
              </a:ext>
            </a:extLst>
          </p:cNvPr>
          <p:cNvSpPr/>
          <p:nvPr userDrawn="1"/>
        </p:nvSpPr>
        <p:spPr>
          <a:xfrm>
            <a:off x="-150" y="4433276"/>
            <a:ext cx="9144150" cy="710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H"/>
          </a:p>
        </p:txBody>
      </p:sp>
      <p:grpSp>
        <p:nvGrpSpPr>
          <p:cNvPr id="19" name="Group 18">
            <a:extLst>
              <a:ext uri="{FF2B5EF4-FFF2-40B4-BE49-F238E27FC236}">
                <a16:creationId xmlns:a16="http://schemas.microsoft.com/office/drawing/2014/main" id="{76B3ECBF-F1FF-CC47-9DE4-69F286CF01D0}"/>
              </a:ext>
            </a:extLst>
          </p:cNvPr>
          <p:cNvGrpSpPr/>
          <p:nvPr userDrawn="1"/>
        </p:nvGrpSpPr>
        <p:grpSpPr>
          <a:xfrm>
            <a:off x="211201" y="4479477"/>
            <a:ext cx="8721598" cy="655058"/>
            <a:chOff x="139477" y="940659"/>
            <a:chExt cx="8721598" cy="655058"/>
          </a:xfrm>
        </p:grpSpPr>
        <p:sp>
          <p:nvSpPr>
            <p:cNvPr id="18" name="Rectangle 17">
              <a:extLst>
                <a:ext uri="{FF2B5EF4-FFF2-40B4-BE49-F238E27FC236}">
                  <a16:creationId xmlns:a16="http://schemas.microsoft.com/office/drawing/2014/main" id="{11940FF7-D7C7-0C4D-8586-97815794E057}"/>
                </a:ext>
              </a:extLst>
            </p:cNvPr>
            <p:cNvSpPr/>
            <p:nvPr userDrawn="1"/>
          </p:nvSpPr>
          <p:spPr>
            <a:xfrm>
              <a:off x="2318618" y="940659"/>
              <a:ext cx="4153900" cy="6550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H"/>
            </a:p>
          </p:txBody>
        </p:sp>
        <p:pic>
          <p:nvPicPr>
            <p:cNvPr id="3" name="Picture 2">
              <a:extLst>
                <a:ext uri="{FF2B5EF4-FFF2-40B4-BE49-F238E27FC236}">
                  <a16:creationId xmlns:a16="http://schemas.microsoft.com/office/drawing/2014/main" id="{F8F35F5E-E7A7-FF41-984F-96FC3350EA45}"/>
                </a:ext>
              </a:extLst>
            </p:cNvPr>
            <p:cNvPicPr>
              <a:picLocks noChangeAspect="1"/>
            </p:cNvPicPr>
            <p:nvPr userDrawn="1"/>
          </p:nvPicPr>
          <p:blipFill>
            <a:blip r:embed="rId3"/>
            <a:stretch>
              <a:fillRect/>
            </a:stretch>
          </p:blipFill>
          <p:spPr>
            <a:xfrm>
              <a:off x="7946507" y="995832"/>
              <a:ext cx="914568" cy="517986"/>
            </a:xfrm>
            <a:prstGeom prst="rect">
              <a:avLst/>
            </a:prstGeom>
          </p:spPr>
        </p:pic>
        <p:pic>
          <p:nvPicPr>
            <p:cNvPr id="9" name="Picture 8">
              <a:extLst>
                <a:ext uri="{FF2B5EF4-FFF2-40B4-BE49-F238E27FC236}">
                  <a16:creationId xmlns:a16="http://schemas.microsoft.com/office/drawing/2014/main" id="{D6FF459D-9FB8-B849-BC43-3EB476732737}"/>
                </a:ext>
              </a:extLst>
            </p:cNvPr>
            <p:cNvPicPr>
              <a:picLocks noChangeAspect="1"/>
            </p:cNvPicPr>
            <p:nvPr userDrawn="1"/>
          </p:nvPicPr>
          <p:blipFill>
            <a:blip r:embed="rId4"/>
            <a:stretch>
              <a:fillRect/>
            </a:stretch>
          </p:blipFill>
          <p:spPr>
            <a:xfrm>
              <a:off x="1035731" y="983674"/>
              <a:ext cx="910521" cy="562500"/>
            </a:xfrm>
            <a:prstGeom prst="rect">
              <a:avLst/>
            </a:prstGeom>
          </p:spPr>
        </p:pic>
        <p:pic>
          <p:nvPicPr>
            <p:cNvPr id="16" name="Picture 15">
              <a:extLst>
                <a:ext uri="{FF2B5EF4-FFF2-40B4-BE49-F238E27FC236}">
                  <a16:creationId xmlns:a16="http://schemas.microsoft.com/office/drawing/2014/main" id="{9D21C73E-DA0C-2049-A6D2-A1D37799A6CD}"/>
                </a:ext>
              </a:extLst>
            </p:cNvPr>
            <p:cNvPicPr>
              <a:picLocks noChangeAspect="1"/>
            </p:cNvPicPr>
            <p:nvPr userDrawn="1"/>
          </p:nvPicPr>
          <p:blipFill>
            <a:blip r:embed="rId5"/>
            <a:stretch>
              <a:fillRect/>
            </a:stretch>
          </p:blipFill>
          <p:spPr>
            <a:xfrm>
              <a:off x="139477" y="1036282"/>
              <a:ext cx="663669" cy="509892"/>
            </a:xfrm>
            <a:prstGeom prst="rect">
              <a:avLst/>
            </a:prstGeom>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31"/>
        <p:cNvGrpSpPr/>
        <p:nvPr/>
      </p:nvGrpSpPr>
      <p:grpSpPr>
        <a:xfrm>
          <a:off x="0" y="0"/>
          <a:ext cx="0" cy="0"/>
          <a:chOff x="0" y="0"/>
          <a:chExt cx="0" cy="0"/>
        </a:xfrm>
      </p:grpSpPr>
      <p:sp>
        <p:nvSpPr>
          <p:cNvPr id="34" name="Google Shape;34;p6"/>
          <p:cNvSpPr txBox="1">
            <a:spLocks noGrp="1"/>
          </p:cNvSpPr>
          <p:nvPr>
            <p:ph type="title"/>
          </p:nvPr>
        </p:nvSpPr>
        <p:spPr>
          <a:xfrm>
            <a:off x="587076" y="658806"/>
            <a:ext cx="7741630" cy="619685"/>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solidFill>
                  <a:srgbClr val="0070C0"/>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dirty="0"/>
          </a:p>
        </p:txBody>
      </p:sp>
      <p:sp>
        <p:nvSpPr>
          <p:cNvPr id="35" name="Google Shape;35;p6"/>
          <p:cNvSpPr txBox="1">
            <a:spLocks noGrp="1"/>
          </p:cNvSpPr>
          <p:nvPr>
            <p:ph type="body" idx="1"/>
          </p:nvPr>
        </p:nvSpPr>
        <p:spPr>
          <a:xfrm>
            <a:off x="588488" y="1396206"/>
            <a:ext cx="7744806" cy="3077892"/>
          </a:xfrm>
          <a:prstGeom prst="rect">
            <a:avLst/>
          </a:prstGeom>
          <a:noFill/>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solidFill>
                  <a:srgbClr val="0070C0"/>
                </a:solidFill>
              </a:defRPr>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dirty="0"/>
          </a:p>
        </p:txBody>
      </p:sp>
      <p:sp>
        <p:nvSpPr>
          <p:cNvPr id="2" name="Rectangle 1">
            <a:extLst>
              <a:ext uri="{FF2B5EF4-FFF2-40B4-BE49-F238E27FC236}">
                <a16:creationId xmlns:a16="http://schemas.microsoft.com/office/drawing/2014/main" id="{1417DD76-42B8-E447-8A32-40A4781B54C8}"/>
              </a:ext>
            </a:extLst>
          </p:cNvPr>
          <p:cNvSpPr/>
          <p:nvPr userDrawn="1"/>
        </p:nvSpPr>
        <p:spPr>
          <a:xfrm>
            <a:off x="0" y="4627739"/>
            <a:ext cx="9129000" cy="5259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H"/>
          </a:p>
        </p:txBody>
      </p:sp>
      <p:pic>
        <p:nvPicPr>
          <p:cNvPr id="20" name="Picture 19">
            <a:extLst>
              <a:ext uri="{FF2B5EF4-FFF2-40B4-BE49-F238E27FC236}">
                <a16:creationId xmlns:a16="http://schemas.microsoft.com/office/drawing/2014/main" id="{3B25E8BA-2E5F-BE42-BD4A-37678EAA6D99}"/>
              </a:ext>
            </a:extLst>
          </p:cNvPr>
          <p:cNvPicPr>
            <a:picLocks noChangeAspect="1"/>
          </p:cNvPicPr>
          <p:nvPr userDrawn="1"/>
        </p:nvPicPr>
        <p:blipFill>
          <a:blip r:embed="rId2"/>
          <a:stretch>
            <a:fillRect/>
          </a:stretch>
        </p:blipFill>
        <p:spPr>
          <a:xfrm>
            <a:off x="8152374" y="4642610"/>
            <a:ext cx="889860" cy="503992"/>
          </a:xfrm>
          <a:prstGeom prst="rect">
            <a:avLst/>
          </a:prstGeom>
        </p:spPr>
      </p:pic>
      <p:pic>
        <p:nvPicPr>
          <p:cNvPr id="21" name="Picture 20">
            <a:extLst>
              <a:ext uri="{FF2B5EF4-FFF2-40B4-BE49-F238E27FC236}">
                <a16:creationId xmlns:a16="http://schemas.microsoft.com/office/drawing/2014/main" id="{7E25565F-A8BE-2343-AD97-2B3305944ACD}"/>
              </a:ext>
            </a:extLst>
          </p:cNvPr>
          <p:cNvPicPr>
            <a:picLocks noChangeAspect="1"/>
          </p:cNvPicPr>
          <p:nvPr userDrawn="1"/>
        </p:nvPicPr>
        <p:blipFill>
          <a:blip r:embed="rId3"/>
          <a:stretch>
            <a:fillRect/>
          </a:stretch>
        </p:blipFill>
        <p:spPr>
          <a:xfrm>
            <a:off x="841601" y="4709047"/>
            <a:ext cx="678929" cy="419428"/>
          </a:xfrm>
          <a:prstGeom prst="rect">
            <a:avLst/>
          </a:prstGeom>
        </p:spPr>
      </p:pic>
      <p:pic>
        <p:nvPicPr>
          <p:cNvPr id="22" name="Picture 21">
            <a:extLst>
              <a:ext uri="{FF2B5EF4-FFF2-40B4-BE49-F238E27FC236}">
                <a16:creationId xmlns:a16="http://schemas.microsoft.com/office/drawing/2014/main" id="{4B0B30A0-8A1C-7444-89ED-65B2F9D70407}"/>
              </a:ext>
            </a:extLst>
          </p:cNvPr>
          <p:cNvPicPr>
            <a:picLocks noChangeAspect="1"/>
          </p:cNvPicPr>
          <p:nvPr userDrawn="1"/>
        </p:nvPicPr>
        <p:blipFill>
          <a:blip r:embed="rId4"/>
          <a:stretch>
            <a:fillRect/>
          </a:stretch>
        </p:blipFill>
        <p:spPr>
          <a:xfrm>
            <a:off x="8239140" y="71300"/>
            <a:ext cx="889860" cy="431448"/>
          </a:xfrm>
          <a:prstGeom prst="rect">
            <a:avLst/>
          </a:prstGeom>
        </p:spPr>
      </p:pic>
      <p:pic>
        <p:nvPicPr>
          <p:cNvPr id="23" name="Picture 22">
            <a:extLst>
              <a:ext uri="{FF2B5EF4-FFF2-40B4-BE49-F238E27FC236}">
                <a16:creationId xmlns:a16="http://schemas.microsoft.com/office/drawing/2014/main" id="{96E10C30-5B0C-0E4E-B994-1E46BC16BCB2}"/>
              </a:ext>
            </a:extLst>
          </p:cNvPr>
          <p:cNvPicPr>
            <a:picLocks noChangeAspect="1"/>
          </p:cNvPicPr>
          <p:nvPr userDrawn="1"/>
        </p:nvPicPr>
        <p:blipFill>
          <a:blip r:embed="rId5"/>
          <a:stretch>
            <a:fillRect/>
          </a:stretch>
        </p:blipFill>
        <p:spPr>
          <a:xfrm>
            <a:off x="177739" y="4730474"/>
            <a:ext cx="494864" cy="380200"/>
          </a:xfrm>
          <a:prstGeom prst="rect">
            <a:avLst/>
          </a:prstGeom>
        </p:spPr>
      </p:pic>
      <p:sp>
        <p:nvSpPr>
          <p:cNvPr id="17" name="Google Shape;10;p2">
            <a:extLst>
              <a:ext uri="{FF2B5EF4-FFF2-40B4-BE49-F238E27FC236}">
                <a16:creationId xmlns:a16="http://schemas.microsoft.com/office/drawing/2014/main" id="{ACD6BCAD-4895-5845-9257-0BB6CBDA034B}"/>
              </a:ext>
            </a:extLst>
          </p:cNvPr>
          <p:cNvSpPr/>
          <p:nvPr userDrawn="1"/>
        </p:nvSpPr>
        <p:spPr>
          <a:xfrm rot="10800000">
            <a:off x="0" y="4576832"/>
            <a:ext cx="9144000" cy="7359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00219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44425" y="5598"/>
            <a:ext cx="3552600" cy="11400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1pPr>
            <a:lvl2pPr lvl="1">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2pPr>
            <a:lvl3pPr lvl="2">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3pPr>
            <a:lvl4pPr lvl="3">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4pPr>
            <a:lvl5pPr lvl="4">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5pPr>
            <a:lvl6pPr lvl="5">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6pPr>
            <a:lvl7pPr lvl="6">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7pPr>
            <a:lvl8pPr lvl="7">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8pPr>
            <a:lvl9pPr lvl="8">
              <a:spcBef>
                <a:spcPts val="0"/>
              </a:spcBef>
              <a:spcAft>
                <a:spcPts val="0"/>
              </a:spcAft>
              <a:buClr>
                <a:schemeClr val="dk2"/>
              </a:buClr>
              <a:buSzPts val="2400"/>
              <a:buFont typeface="Dosis"/>
              <a:buNone/>
              <a:defRPr sz="2400">
                <a:solidFill>
                  <a:schemeClr val="dk2"/>
                </a:solidFill>
                <a:latin typeface="Dosis"/>
                <a:ea typeface="Dosis"/>
                <a:cs typeface="Dosis"/>
                <a:sym typeface="Dosis"/>
              </a:defRPr>
            </a:lvl9pPr>
          </a:lstStyle>
          <a:p>
            <a:endParaRPr/>
          </a:p>
        </p:txBody>
      </p:sp>
      <p:sp>
        <p:nvSpPr>
          <p:cNvPr id="7" name="Google Shape;7;p1"/>
          <p:cNvSpPr txBox="1">
            <a:spLocks noGrp="1"/>
          </p:cNvSpPr>
          <p:nvPr>
            <p:ph type="body" idx="1"/>
          </p:nvPr>
        </p:nvSpPr>
        <p:spPr>
          <a:xfrm>
            <a:off x="844425" y="1538075"/>
            <a:ext cx="5169000" cy="33879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dk2"/>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dk2"/>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dk2"/>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75" y="0"/>
            <a:ext cx="669600" cy="1140000"/>
          </a:xfrm>
          <a:prstGeom prst="rect">
            <a:avLst/>
          </a:prstGeom>
          <a:noFill/>
          <a:ln>
            <a:noFill/>
          </a:ln>
        </p:spPr>
        <p:txBody>
          <a:bodyPr spcFirstLastPara="1" wrap="square" lIns="91425" tIns="91425" rIns="91425" bIns="91425" anchor="b" anchorCtr="0">
            <a:noAutofit/>
          </a:bodyPr>
          <a:lstStyle>
            <a:lvl1pPr lvl="0" algn="ctr" rtl="0">
              <a:buNone/>
              <a:defRPr sz="2400">
                <a:solidFill>
                  <a:schemeClr val="lt1"/>
                </a:solidFill>
                <a:latin typeface="Dosis"/>
                <a:ea typeface="Dosis"/>
                <a:cs typeface="Dosis"/>
                <a:sym typeface="Dosis"/>
              </a:defRPr>
            </a:lvl1pPr>
            <a:lvl2pPr lvl="1" algn="ctr" rtl="0">
              <a:buNone/>
              <a:defRPr sz="2400">
                <a:solidFill>
                  <a:schemeClr val="lt1"/>
                </a:solidFill>
                <a:latin typeface="Dosis"/>
                <a:ea typeface="Dosis"/>
                <a:cs typeface="Dosis"/>
                <a:sym typeface="Dosis"/>
              </a:defRPr>
            </a:lvl2pPr>
            <a:lvl3pPr lvl="2" algn="ctr" rtl="0">
              <a:buNone/>
              <a:defRPr sz="2400">
                <a:solidFill>
                  <a:schemeClr val="lt1"/>
                </a:solidFill>
                <a:latin typeface="Dosis"/>
                <a:ea typeface="Dosis"/>
                <a:cs typeface="Dosis"/>
                <a:sym typeface="Dosis"/>
              </a:defRPr>
            </a:lvl3pPr>
            <a:lvl4pPr lvl="3" algn="ctr" rtl="0">
              <a:buNone/>
              <a:defRPr sz="2400">
                <a:solidFill>
                  <a:schemeClr val="lt1"/>
                </a:solidFill>
                <a:latin typeface="Dosis"/>
                <a:ea typeface="Dosis"/>
                <a:cs typeface="Dosis"/>
                <a:sym typeface="Dosis"/>
              </a:defRPr>
            </a:lvl4pPr>
            <a:lvl5pPr lvl="4" algn="ctr" rtl="0">
              <a:buNone/>
              <a:defRPr sz="2400">
                <a:solidFill>
                  <a:schemeClr val="lt1"/>
                </a:solidFill>
                <a:latin typeface="Dosis"/>
                <a:ea typeface="Dosis"/>
                <a:cs typeface="Dosis"/>
                <a:sym typeface="Dosis"/>
              </a:defRPr>
            </a:lvl5pPr>
            <a:lvl6pPr lvl="5" algn="ctr" rtl="0">
              <a:buNone/>
              <a:defRPr sz="2400">
                <a:solidFill>
                  <a:schemeClr val="lt1"/>
                </a:solidFill>
                <a:latin typeface="Dosis"/>
                <a:ea typeface="Dosis"/>
                <a:cs typeface="Dosis"/>
                <a:sym typeface="Dosis"/>
              </a:defRPr>
            </a:lvl6pPr>
            <a:lvl7pPr lvl="6" algn="ctr" rtl="0">
              <a:buNone/>
              <a:defRPr sz="2400">
                <a:solidFill>
                  <a:schemeClr val="lt1"/>
                </a:solidFill>
                <a:latin typeface="Dosis"/>
                <a:ea typeface="Dosis"/>
                <a:cs typeface="Dosis"/>
                <a:sym typeface="Dosis"/>
              </a:defRPr>
            </a:lvl7pPr>
            <a:lvl8pPr lvl="7" algn="ctr" rtl="0">
              <a:buNone/>
              <a:defRPr sz="2400">
                <a:solidFill>
                  <a:schemeClr val="lt1"/>
                </a:solidFill>
                <a:latin typeface="Dosis"/>
                <a:ea typeface="Dosis"/>
                <a:cs typeface="Dosis"/>
                <a:sym typeface="Dosis"/>
              </a:defRPr>
            </a:lvl8pPr>
            <a:lvl9pPr lvl="8" algn="ctr" rtl="0">
              <a:buNone/>
              <a:defRPr sz="2400">
                <a:solidFill>
                  <a:schemeClr val="lt1"/>
                </a:solidFill>
                <a:latin typeface="Dosis"/>
                <a:ea typeface="Dosis"/>
                <a:cs typeface="Dosis"/>
                <a:sym typeface="Dosis"/>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hyperlink" Target="https://developers.google.com/earth-engine/(https:/google.github.io/styleguide/javascriptguide.xml#Strings"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code.earthengine.google.com/15b05b4d02bc0b0d6acb2c93e59533ba?noload=true"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code.earthengine.google.com/a3b18afe207aafff167e6ed4bbdc3586?noload=true"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code.earthengine.google.com/4e0b96a8712991aa85032f6039028ca5?noload=tru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code.earthengine.google.com/902f3b0600650b091a234c104b4b07bc?noload=true"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developers.google.com/earth-engine/playground#api-reference-docs-tab" TargetMode="External"/><Relationship Id="rId2" Type="http://schemas.openxmlformats.org/officeDocument/2006/relationships/hyperlink" Target="https://developer.mozilla.org/en-US/docs/Web/JavaScript/Reference/Global_Objects/Date" TargetMode="External"/><Relationship Id="rId1" Type="http://schemas.openxmlformats.org/officeDocument/2006/relationships/slideLayout" Target="../slideLayouts/slideLayout2.xml"/><Relationship Id="rId4" Type="http://schemas.openxmlformats.org/officeDocument/2006/relationships/hyperlink" Target="https://code.earthengine.google.com/1bbbfbfe244fd45842f5505ea82611b1?noload=true"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developer.mozilla.org/en-US/docs/Web/JavaScript/About_JavaScript"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code.earthengine.google.com/410428ee9b21bb5e2fd351dc1a80f701?noload=true"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code.earthengine.google.com/d05faa15796e3b56bc44f2f4f7ba8daa"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developer.mozilla.org/en-US/docs/Web/JavaScript" TargetMode="External"/><Relationship Id="rId2" Type="http://schemas.openxmlformats.org/officeDocument/2006/relationships/hyperlink" Target="https://developers.google.com/earth-engine/tutorials/playground" TargetMode="External"/><Relationship Id="rId1" Type="http://schemas.openxmlformats.org/officeDocument/2006/relationships/slideLayout" Target="../slideLayouts/slideLayout2.xml"/><Relationship Id="rId5" Type="http://schemas.openxmlformats.org/officeDocument/2006/relationships/hyperlink" Target="http://google.github.io/styleguide/javascriptguide.xml" TargetMode="External"/><Relationship Id="rId4" Type="http://schemas.openxmlformats.org/officeDocument/2006/relationships/hyperlink" Target="http://eloquentjavascript.net/"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code.earthengine.google.com/"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evelopers.google.com/earth-engine/guides/playground" TargetMode="External"/><Relationship Id="rId2" Type="http://schemas.openxmlformats.org/officeDocument/2006/relationships/hyperlink" Target="https://code.earthengine.google.com/" TargetMode="External"/><Relationship Id="rId1" Type="http://schemas.openxmlformats.org/officeDocument/2006/relationships/slideLayout" Target="../slideLayouts/slideLayout2.xml"/><Relationship Id="rId4" Type="http://schemas.openxmlformats.org/officeDocument/2006/relationships/hyperlink" Target="https://code.earthengine.google.com/19c63fbf4eaec15fc25948a10849d01f?noload=true"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code.earthengine.google.com/568fb2157da963a176fea7ebd3cb2cad?noload=tru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72" name="Google Shape;72;p12"/>
          <p:cNvSpPr txBox="1">
            <a:spLocks noGrp="1"/>
          </p:cNvSpPr>
          <p:nvPr>
            <p:ph type="ctrTitle"/>
          </p:nvPr>
        </p:nvSpPr>
        <p:spPr>
          <a:xfrm>
            <a:off x="273050" y="1136650"/>
            <a:ext cx="4464050" cy="2548375"/>
          </a:xfrm>
          <a:prstGeom prst="rect">
            <a:avLst/>
          </a:prstGeom>
        </p:spPr>
        <p:txBody>
          <a:bodyPr spcFirstLastPara="1" wrap="square" lIns="91425" tIns="91425" rIns="91425" bIns="91425" anchor="b" anchorCtr="0">
            <a:noAutofit/>
          </a:bodyPr>
          <a:lstStyle/>
          <a:p>
            <a:r>
              <a:rPr lang="en-GB" sz="4000" b="1" dirty="0"/>
              <a:t>Basics to Earth Engine  and GitHub</a:t>
            </a:r>
            <a:br>
              <a:rPr lang="en-GB" sz="4000" dirty="0"/>
            </a:br>
            <a:br>
              <a:rPr lang="en-GB" sz="4000" dirty="0"/>
            </a:br>
            <a:endParaRPr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D651C-0D5C-254D-A21A-1774C4115C8A}"/>
              </a:ext>
            </a:extLst>
          </p:cNvPr>
          <p:cNvSpPr>
            <a:spLocks noGrp="1"/>
          </p:cNvSpPr>
          <p:nvPr>
            <p:ph type="title"/>
          </p:nvPr>
        </p:nvSpPr>
        <p:spPr>
          <a:xfrm>
            <a:off x="588488" y="49717"/>
            <a:ext cx="7741630" cy="619685"/>
          </a:xfrm>
        </p:spPr>
        <p:txBody>
          <a:bodyPr/>
          <a:lstStyle/>
          <a:p>
            <a:pPr algn="ctr"/>
            <a:r>
              <a:rPr lang="en-GB" b="1" dirty="0"/>
              <a:t>Basic JavaScript data types</a:t>
            </a:r>
            <a:endParaRPr lang="en-GH" dirty="0"/>
          </a:p>
        </p:txBody>
      </p:sp>
      <p:sp>
        <p:nvSpPr>
          <p:cNvPr id="3" name="Text Placeholder 2">
            <a:extLst>
              <a:ext uri="{FF2B5EF4-FFF2-40B4-BE49-F238E27FC236}">
                <a16:creationId xmlns:a16="http://schemas.microsoft.com/office/drawing/2014/main" id="{8042D28D-25BE-6E41-BDFC-40A4FA45312B}"/>
              </a:ext>
            </a:extLst>
          </p:cNvPr>
          <p:cNvSpPr>
            <a:spLocks noGrp="1"/>
          </p:cNvSpPr>
          <p:nvPr>
            <p:ph type="body" idx="1"/>
          </p:nvPr>
        </p:nvSpPr>
        <p:spPr>
          <a:xfrm>
            <a:off x="588488" y="669402"/>
            <a:ext cx="7744806" cy="3804696"/>
          </a:xfrm>
        </p:spPr>
        <p:txBody>
          <a:bodyPr/>
          <a:lstStyle/>
          <a:p>
            <a:pPr marL="101600" indent="0">
              <a:buNone/>
            </a:pPr>
            <a:r>
              <a:rPr lang="en-GB" sz="1600" dirty="0">
                <a:solidFill>
                  <a:srgbClr val="212121"/>
                </a:solidFill>
                <a:latin typeface="Times New Roman" panose="02020603050405020304" pitchFamily="18" charset="0"/>
                <a:cs typeface="Arial"/>
                <a:sym typeface="Arial"/>
              </a:rPr>
              <a:t>For the purpose of this training we will be looking at the below data types ;</a:t>
            </a:r>
          </a:p>
          <a:p>
            <a:endParaRPr lang="en-GB" sz="1600" dirty="0">
              <a:solidFill>
                <a:srgbClr val="212121"/>
              </a:solidFill>
              <a:latin typeface="Times New Roman" panose="02020603050405020304" pitchFamily="18" charset="0"/>
              <a:cs typeface="Arial"/>
              <a:sym typeface="Arial"/>
            </a:endParaRPr>
          </a:p>
          <a:p>
            <a:r>
              <a:rPr lang="en-GB" sz="1600" dirty="0">
                <a:solidFill>
                  <a:srgbClr val="212121"/>
                </a:solidFill>
                <a:latin typeface="Times New Roman" panose="02020603050405020304" pitchFamily="18" charset="0"/>
                <a:cs typeface="Arial"/>
                <a:sym typeface="Arial"/>
              </a:rPr>
              <a:t>Strings</a:t>
            </a:r>
          </a:p>
          <a:p>
            <a:r>
              <a:rPr lang="en-GB" sz="1600" dirty="0">
                <a:solidFill>
                  <a:srgbClr val="212121"/>
                </a:solidFill>
                <a:latin typeface="Times New Roman" panose="02020603050405020304" pitchFamily="18" charset="0"/>
                <a:cs typeface="Arial"/>
                <a:sym typeface="Arial"/>
              </a:rPr>
              <a:t>Numbers</a:t>
            </a:r>
          </a:p>
          <a:p>
            <a:r>
              <a:rPr lang="en-GB" sz="1600" dirty="0">
                <a:solidFill>
                  <a:srgbClr val="212121"/>
                </a:solidFill>
                <a:latin typeface="Times New Roman" panose="02020603050405020304" pitchFamily="18" charset="0"/>
                <a:cs typeface="Arial"/>
                <a:sym typeface="Arial"/>
              </a:rPr>
              <a:t>Lists</a:t>
            </a:r>
          </a:p>
          <a:p>
            <a:r>
              <a:rPr lang="en-GB" sz="1600" dirty="0">
                <a:solidFill>
                  <a:srgbClr val="212121"/>
                </a:solidFill>
                <a:latin typeface="Times New Roman" panose="02020603050405020304" pitchFamily="18" charset="0"/>
                <a:cs typeface="Arial"/>
                <a:sym typeface="Arial"/>
              </a:rPr>
              <a:t>Dictionary</a:t>
            </a:r>
          </a:p>
          <a:p>
            <a:r>
              <a:rPr lang="en-GB" sz="1600" dirty="0">
                <a:solidFill>
                  <a:srgbClr val="212121"/>
                </a:solidFill>
                <a:latin typeface="Times New Roman" panose="02020603050405020304" pitchFamily="18" charset="0"/>
                <a:cs typeface="Arial"/>
                <a:sym typeface="Arial"/>
              </a:rPr>
              <a:t>Objects</a:t>
            </a:r>
          </a:p>
          <a:p>
            <a:r>
              <a:rPr lang="en-GB" sz="1600" dirty="0">
                <a:solidFill>
                  <a:srgbClr val="212121"/>
                </a:solidFill>
                <a:latin typeface="Times New Roman" panose="02020603050405020304" pitchFamily="18" charset="0"/>
                <a:cs typeface="Arial"/>
                <a:sym typeface="Arial"/>
              </a:rPr>
              <a:t>Functions</a:t>
            </a:r>
          </a:p>
          <a:p>
            <a:endParaRPr lang="en-GB" b="1" dirty="0"/>
          </a:p>
          <a:p>
            <a:endParaRPr lang="en-GB" b="1" dirty="0"/>
          </a:p>
          <a:p>
            <a:endParaRPr lang="en-GB" b="1" dirty="0"/>
          </a:p>
          <a:p>
            <a:endParaRPr lang="en-GB" b="1" dirty="0"/>
          </a:p>
          <a:p>
            <a:endParaRPr lang="en-GB" b="1" dirty="0"/>
          </a:p>
          <a:p>
            <a:endParaRPr lang="en-GB" b="1" dirty="0"/>
          </a:p>
          <a:p>
            <a:endParaRPr lang="en-GB" b="1" dirty="0"/>
          </a:p>
          <a:p>
            <a:endParaRPr lang="en-GB" b="1" dirty="0"/>
          </a:p>
          <a:p>
            <a:endParaRPr lang="en-GH" dirty="0"/>
          </a:p>
        </p:txBody>
      </p:sp>
    </p:spTree>
    <p:extLst>
      <p:ext uri="{BB962C8B-B14F-4D97-AF65-F5344CB8AC3E}">
        <p14:creationId xmlns:p14="http://schemas.microsoft.com/office/powerpoint/2010/main" val="18750492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FD75EE6-5134-2D45-A2EA-5D893F233CDE}"/>
              </a:ext>
            </a:extLst>
          </p:cNvPr>
          <p:cNvSpPr/>
          <p:nvPr/>
        </p:nvSpPr>
        <p:spPr>
          <a:xfrm>
            <a:off x="493131" y="761069"/>
            <a:ext cx="8354860" cy="3200876"/>
          </a:xfrm>
          <a:prstGeom prst="rect">
            <a:avLst/>
          </a:prstGeom>
        </p:spPr>
        <p:txBody>
          <a:bodyPr wrap="square">
            <a:spAutoFit/>
          </a:bodyPr>
          <a:lstStyle/>
          <a:p>
            <a:pPr>
              <a:spcAft>
                <a:spcPts val="1200"/>
              </a:spcAft>
            </a:pPr>
            <a:r>
              <a:rPr lang="en-GB" sz="1600" b="1" dirty="0">
                <a:solidFill>
                  <a:srgbClr val="212121"/>
                </a:solidFill>
                <a:latin typeface="Times New Roman" panose="02020603050405020304" pitchFamily="18" charset="0"/>
              </a:rPr>
              <a:t>Strings</a:t>
            </a:r>
            <a:endParaRPr lang="en-GB" dirty="0"/>
          </a:p>
          <a:p>
            <a:pPr>
              <a:spcBef>
                <a:spcPts val="1200"/>
              </a:spcBef>
              <a:spcAft>
                <a:spcPts val="1200"/>
              </a:spcAft>
            </a:pPr>
            <a:r>
              <a:rPr lang="en-GB" dirty="0">
                <a:solidFill>
                  <a:srgbClr val="212121"/>
                </a:solidFill>
                <a:latin typeface="Times New Roman" panose="02020603050405020304" pitchFamily="18" charset="0"/>
              </a:rPr>
              <a:t>Using variables to store objects and primitives helps code readability. For example, a variable that stores a string object is defined by single </a:t>
            </a:r>
            <a:r>
              <a:rPr lang="en-GB" sz="1200" dirty="0">
                <a:solidFill>
                  <a:srgbClr val="37474F"/>
                </a:solidFill>
                <a:latin typeface="Times New Roman" panose="02020603050405020304" pitchFamily="18" charset="0"/>
              </a:rPr>
              <a:t>'</a:t>
            </a:r>
            <a:r>
              <a:rPr lang="en-GB" dirty="0">
                <a:solidFill>
                  <a:srgbClr val="212121"/>
                </a:solidFill>
                <a:latin typeface="Times New Roman" panose="02020603050405020304" pitchFamily="18" charset="0"/>
              </a:rPr>
              <a:t> or double </a:t>
            </a:r>
            <a:r>
              <a:rPr lang="en-GB" sz="1200" dirty="0">
                <a:solidFill>
                  <a:srgbClr val="37474F"/>
                </a:solidFill>
                <a:latin typeface="Times New Roman" panose="02020603050405020304" pitchFamily="18" charset="0"/>
              </a:rPr>
              <a:t>"</a:t>
            </a:r>
            <a:r>
              <a:rPr lang="en-GB" dirty="0">
                <a:solidFill>
                  <a:srgbClr val="212121"/>
                </a:solidFill>
                <a:latin typeface="Times New Roman" panose="02020603050405020304" pitchFamily="18" charset="0"/>
              </a:rPr>
              <a:t> quotes (but don't mix them), with </a:t>
            </a:r>
            <a:r>
              <a:rPr lang="en-GB" u="sng" dirty="0">
                <a:solidFill>
                  <a:srgbClr val="039BE5"/>
                </a:solidFill>
                <a:latin typeface="Times New Roman" panose="02020603050405020304" pitchFamily="18" charset="0"/>
                <a:hlinkClick r:id="rId4"/>
              </a:rPr>
              <a:t>single quotes preferred</a:t>
            </a:r>
            <a:r>
              <a:rPr lang="en-GB" dirty="0">
                <a:solidFill>
                  <a:srgbClr val="212121"/>
                </a:solidFill>
                <a:latin typeface="Times New Roman" panose="02020603050405020304" pitchFamily="18" charset="0"/>
              </a:rPr>
              <a:t>. Make a new string and store it in a variable called </a:t>
            </a:r>
            <a:r>
              <a:rPr lang="en-GB" sz="1050" dirty="0">
                <a:solidFill>
                  <a:srgbClr val="37474F"/>
                </a:solidFill>
                <a:latin typeface="Menlo" panose="020B0609030804020204" pitchFamily="49" charset="0"/>
              </a:rPr>
              <a:t>greetString</a:t>
            </a:r>
            <a:r>
              <a:rPr lang="en-GB" dirty="0">
                <a:solidFill>
                  <a:srgbClr val="212121"/>
                </a:solidFill>
                <a:latin typeface="Times New Roman" panose="02020603050405020304" pitchFamily="18" charset="0"/>
              </a:rPr>
              <a:t>:</a:t>
            </a:r>
            <a:endParaRPr lang="en-GB" dirty="0"/>
          </a:p>
          <a:p>
            <a:pPr>
              <a:spcAft>
                <a:spcPts val="1200"/>
              </a:spcAft>
            </a:pPr>
            <a:r>
              <a:rPr lang="en-GB" dirty="0">
                <a:solidFill>
                  <a:srgbClr val="D81B60"/>
                </a:solidFill>
                <a:latin typeface="Times New Roman" panose="02020603050405020304" pitchFamily="18" charset="0"/>
                <a:ea typeface="Source Sans Pro"/>
                <a:cs typeface="Times New Roman" panose="02020603050405020304" pitchFamily="18" charset="0"/>
                <a:sym typeface="Source Sans Pro"/>
              </a:rPr>
              <a:t>// Use single (or double) quotes to make a string.</a:t>
            </a:r>
            <a:br>
              <a:rPr lang="en-GB" sz="1050" dirty="0">
                <a:solidFill>
                  <a:srgbClr val="37474F"/>
                </a:solidFill>
                <a:latin typeface="Menlo" panose="020B0609030804020204" pitchFamily="49" charset="0"/>
              </a:rPr>
            </a:br>
            <a:r>
              <a:rPr lang="en-GB" sz="1050" dirty="0">
                <a:solidFill>
                  <a:srgbClr val="3B78E7"/>
                </a:solidFill>
                <a:latin typeface="Menlo" panose="020B0609030804020204" pitchFamily="49" charset="0"/>
              </a:rPr>
              <a:t>var</a:t>
            </a:r>
            <a:r>
              <a:rPr lang="en-GB" sz="1050" dirty="0">
                <a:solidFill>
                  <a:srgbClr val="37474F"/>
                </a:solidFill>
                <a:latin typeface="Menlo" panose="020B0609030804020204" pitchFamily="49" charset="0"/>
              </a:rPr>
              <a:t> greetString = </a:t>
            </a:r>
            <a:r>
              <a:rPr lang="en-GB" sz="1050" dirty="0">
                <a:solidFill>
                  <a:srgbClr val="0D904F"/>
                </a:solidFill>
                <a:latin typeface="Menlo" panose="020B0609030804020204" pitchFamily="49" charset="0"/>
              </a:rPr>
              <a:t>'Ahoy there!’</a:t>
            </a:r>
            <a:r>
              <a:rPr lang="en-GB" sz="1050" dirty="0">
                <a:solidFill>
                  <a:srgbClr val="37474F"/>
                </a:solidFill>
                <a:latin typeface="Menlo" panose="020B0609030804020204" pitchFamily="49" charset="0"/>
              </a:rPr>
              <a:t>;</a:t>
            </a:r>
          </a:p>
          <a:p>
            <a:pPr>
              <a:spcAft>
                <a:spcPts val="1200"/>
              </a:spcAft>
            </a:pPr>
            <a:r>
              <a:rPr lang="en-GB" sz="1050" dirty="0">
                <a:solidFill>
                  <a:srgbClr val="3B78E7"/>
                </a:solidFill>
                <a:latin typeface="Menlo" panose="020B0609030804020204" pitchFamily="49" charset="0"/>
              </a:rPr>
              <a:t>var </a:t>
            </a:r>
            <a:r>
              <a:rPr lang="en-GB" sz="1050" dirty="0">
                <a:solidFill>
                  <a:srgbClr val="37474F"/>
                </a:solidFill>
                <a:latin typeface="Menlo" panose="020B0609030804020204" pitchFamily="49" charset="0"/>
              </a:rPr>
              <a:t>greetString2</a:t>
            </a:r>
            <a:r>
              <a:rPr lang="en-GB" sz="1050" dirty="0">
                <a:solidFill>
                  <a:srgbClr val="3B78E7"/>
                </a:solidFill>
                <a:latin typeface="Menlo" panose="020B0609030804020204" pitchFamily="49" charset="0"/>
              </a:rPr>
              <a:t> = </a:t>
            </a:r>
            <a:r>
              <a:rPr lang="en-GB" sz="1050" dirty="0">
                <a:solidFill>
                  <a:srgbClr val="0D904F"/>
                </a:solidFill>
                <a:latin typeface="Menlo" panose="020B0609030804020204" pitchFamily="49" charset="0"/>
              </a:rPr>
              <a:t>"Ahoy there!";</a:t>
            </a:r>
          </a:p>
          <a:p>
            <a:pPr>
              <a:spcAft>
                <a:spcPts val="1200"/>
              </a:spcAft>
            </a:pPr>
            <a:br>
              <a:rPr lang="en-GB" sz="1050" dirty="0">
                <a:solidFill>
                  <a:srgbClr val="37474F"/>
                </a:solidFill>
                <a:latin typeface="Menlo" panose="020B0609030804020204" pitchFamily="49" charset="0"/>
              </a:rPr>
            </a:br>
            <a:r>
              <a:rPr lang="en-GB" dirty="0">
                <a:solidFill>
                  <a:srgbClr val="D81B60"/>
                </a:solidFill>
                <a:latin typeface="Times New Roman" panose="02020603050405020304" pitchFamily="18" charset="0"/>
                <a:ea typeface="Source Sans Pro"/>
                <a:cs typeface="Times New Roman" panose="02020603050405020304" pitchFamily="18" charset="0"/>
              </a:rPr>
              <a:t>// Use parentheses to pass arguments to functions.</a:t>
            </a:r>
            <a:br>
              <a:rPr lang="en-GB" sz="1050" dirty="0">
                <a:solidFill>
                  <a:srgbClr val="37474F"/>
                </a:solidFill>
                <a:latin typeface="Menlo" panose="020B0609030804020204" pitchFamily="49" charset="0"/>
              </a:rPr>
            </a:b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(greetString);</a:t>
            </a:r>
          </a:p>
          <a:p>
            <a:pPr>
              <a:spcAft>
                <a:spcPts val="1200"/>
              </a:spcAft>
            </a:pP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greetString2</a:t>
            </a:r>
            <a:r>
              <a:rPr lang="en-GB" sz="1050" dirty="0">
                <a:solidFill>
                  <a:srgbClr val="3B78E7"/>
                </a:solidFill>
                <a:latin typeface="Menlo" panose="020B0609030804020204" pitchFamily="49" charset="0"/>
              </a:rPr>
              <a:t>);</a:t>
            </a:r>
          </a:p>
        </p:txBody>
      </p:sp>
      <p:sp>
        <p:nvSpPr>
          <p:cNvPr id="4" name="Title 1">
            <a:extLst>
              <a:ext uri="{FF2B5EF4-FFF2-40B4-BE49-F238E27FC236}">
                <a16:creationId xmlns:a16="http://schemas.microsoft.com/office/drawing/2014/main" id="{799572BC-B13D-214C-B425-4F3349D8BB65}"/>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Tree>
    <p:extLst>
      <p:ext uri="{BB962C8B-B14F-4D97-AF65-F5344CB8AC3E}">
        <p14:creationId xmlns:p14="http://schemas.microsoft.com/office/powerpoint/2010/main" val="749043308"/>
      </p:ext>
    </p:extLst>
  </p:cSld>
  <p:clrMapOvr>
    <a:overrideClrMapping bg1="lt1" tx1="dk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32639D9-A3C7-BF4B-B503-AB02C2941619}"/>
              </a:ext>
            </a:extLst>
          </p:cNvPr>
          <p:cNvSpPr/>
          <p:nvPr/>
        </p:nvSpPr>
        <p:spPr>
          <a:xfrm>
            <a:off x="417308" y="484815"/>
            <a:ext cx="3823297" cy="4601260"/>
          </a:xfrm>
          <a:prstGeom prst="rect">
            <a:avLst/>
          </a:prstGeom>
        </p:spPr>
        <p:txBody>
          <a:bodyPr wrap="square">
            <a:spAutoFit/>
          </a:bodyPr>
          <a:lstStyle/>
          <a:p>
            <a:r>
              <a:rPr lang="en-GB" b="1" dirty="0">
                <a:solidFill>
                  <a:srgbClr val="212121"/>
                </a:solidFill>
                <a:latin typeface="Times New Roman" panose="02020603050405020304" pitchFamily="18" charset="0"/>
                <a:cs typeface="Times New Roman" panose="02020603050405020304" pitchFamily="18" charset="0"/>
              </a:rPr>
              <a:t>String(GEE)</a:t>
            </a:r>
          </a:p>
          <a:p>
            <a:endParaRPr lang="en-GB" sz="2000" dirty="0">
              <a:solidFill>
                <a:srgbClr val="D81B60"/>
              </a:solidFill>
              <a:latin typeface="Times New Roman" panose="02020603050405020304" pitchFamily="18" charset="0"/>
              <a:cs typeface="Times New Roman" panose="02020603050405020304" pitchFamily="18" charset="0"/>
            </a:endParaRPr>
          </a:p>
          <a:p>
            <a:r>
              <a:rPr lang="en-GB" sz="1100" dirty="0">
                <a:solidFill>
                  <a:srgbClr val="D81B60"/>
                </a:solidFill>
                <a:latin typeface="Times New Roman" panose="02020603050405020304" pitchFamily="18" charset="0"/>
                <a:cs typeface="Times New Roman" panose="02020603050405020304" pitchFamily="18" charset="0"/>
              </a:rPr>
              <a:t>// Define a string, then put it into an EE container.</a:t>
            </a:r>
            <a:br>
              <a:rPr lang="en-GB" sz="1100" dirty="0">
                <a:solidFill>
                  <a:srgbClr val="37474F"/>
                </a:solidFill>
                <a:latin typeface="Times New Roman" panose="02020603050405020304" pitchFamily="18" charset="0"/>
                <a:cs typeface="Times New Roman" panose="02020603050405020304" pitchFamily="18" charset="0"/>
              </a:rPr>
            </a:br>
            <a:r>
              <a:rPr lang="en-GB" sz="1100" dirty="0">
                <a:solidFill>
                  <a:srgbClr val="3B78E7"/>
                </a:solidFill>
                <a:latin typeface="Times New Roman" panose="02020603050405020304" pitchFamily="18" charset="0"/>
                <a:cs typeface="Times New Roman" panose="02020603050405020304" pitchFamily="18" charset="0"/>
              </a:rPr>
              <a:t>var</a:t>
            </a:r>
            <a:r>
              <a:rPr lang="en-GB" sz="1100" dirty="0">
                <a:solidFill>
                  <a:srgbClr val="37474F"/>
                </a:solidFill>
                <a:latin typeface="Times New Roman" panose="02020603050405020304" pitchFamily="18" charset="0"/>
                <a:cs typeface="Times New Roman" panose="02020603050405020304" pitchFamily="18" charset="0"/>
              </a:rPr>
              <a:t> </a:t>
            </a:r>
            <a:r>
              <a:rPr lang="en-GB" sz="1100" dirty="0" err="1">
                <a:solidFill>
                  <a:srgbClr val="37474F"/>
                </a:solidFill>
                <a:latin typeface="Times New Roman" panose="02020603050405020304" pitchFamily="18" charset="0"/>
                <a:cs typeface="Times New Roman" panose="02020603050405020304" pitchFamily="18" charset="0"/>
              </a:rPr>
              <a:t>aString</a:t>
            </a:r>
            <a:r>
              <a:rPr lang="en-GB" sz="1100" dirty="0">
                <a:solidFill>
                  <a:srgbClr val="37474F"/>
                </a:solidFill>
                <a:latin typeface="Times New Roman" panose="02020603050405020304" pitchFamily="18" charset="0"/>
                <a:cs typeface="Times New Roman" panose="02020603050405020304" pitchFamily="18" charset="0"/>
              </a:rPr>
              <a:t> = </a:t>
            </a:r>
            <a:r>
              <a:rPr lang="en-GB" sz="1100" dirty="0">
                <a:solidFill>
                  <a:srgbClr val="0D904F"/>
                </a:solidFill>
                <a:latin typeface="Times New Roman" panose="02020603050405020304" pitchFamily="18" charset="0"/>
                <a:cs typeface="Times New Roman" panose="02020603050405020304" pitchFamily="18" charset="0"/>
              </a:rPr>
              <a:t>'To the cloud!'</a:t>
            </a:r>
            <a:r>
              <a:rPr lang="en-GB" sz="1100" dirty="0">
                <a:solidFill>
                  <a:srgbClr val="37474F"/>
                </a:solidFill>
                <a:latin typeface="Times New Roman" panose="02020603050405020304" pitchFamily="18" charset="0"/>
                <a:cs typeface="Times New Roman" panose="02020603050405020304" pitchFamily="18" charset="0"/>
              </a:rPr>
              <a:t>;</a:t>
            </a:r>
            <a:br>
              <a:rPr lang="en-GB" sz="1100" dirty="0">
                <a:solidFill>
                  <a:srgbClr val="37474F"/>
                </a:solidFill>
                <a:latin typeface="Times New Roman" panose="02020603050405020304" pitchFamily="18" charset="0"/>
                <a:cs typeface="Times New Roman" panose="02020603050405020304" pitchFamily="18" charset="0"/>
              </a:rPr>
            </a:br>
            <a:r>
              <a:rPr lang="en-GB" sz="1100" dirty="0">
                <a:solidFill>
                  <a:srgbClr val="3B78E7"/>
                </a:solidFill>
                <a:latin typeface="Times New Roman" panose="02020603050405020304" pitchFamily="18" charset="0"/>
                <a:cs typeface="Times New Roman" panose="02020603050405020304" pitchFamily="18" charset="0"/>
              </a:rPr>
              <a:t>var</a:t>
            </a:r>
            <a:r>
              <a:rPr lang="en-GB" sz="1100" dirty="0">
                <a:solidFill>
                  <a:srgbClr val="37474F"/>
                </a:solidFill>
                <a:latin typeface="Times New Roman" panose="02020603050405020304" pitchFamily="18" charset="0"/>
                <a:cs typeface="Times New Roman" panose="02020603050405020304" pitchFamily="18" charset="0"/>
              </a:rPr>
              <a:t> </a:t>
            </a:r>
            <a:r>
              <a:rPr lang="en-GB" sz="1100" dirty="0" err="1">
                <a:solidFill>
                  <a:srgbClr val="37474F"/>
                </a:solidFill>
                <a:latin typeface="Times New Roman" panose="02020603050405020304" pitchFamily="18" charset="0"/>
                <a:cs typeface="Times New Roman" panose="02020603050405020304" pitchFamily="18" charset="0"/>
              </a:rPr>
              <a:t>eeString</a:t>
            </a:r>
            <a:r>
              <a:rPr lang="en-GB" sz="1100" dirty="0">
                <a:solidFill>
                  <a:srgbClr val="37474F"/>
                </a:solidFill>
                <a:latin typeface="Times New Roman" panose="02020603050405020304" pitchFamily="18" charset="0"/>
                <a:cs typeface="Times New Roman" panose="02020603050405020304" pitchFamily="18" charset="0"/>
              </a:rPr>
              <a:t> = </a:t>
            </a:r>
            <a:r>
              <a:rPr lang="en-GB" sz="1100" dirty="0" err="1">
                <a:solidFill>
                  <a:srgbClr val="37474F"/>
                </a:solidFill>
                <a:latin typeface="Times New Roman" panose="02020603050405020304" pitchFamily="18" charset="0"/>
                <a:cs typeface="Times New Roman" panose="02020603050405020304" pitchFamily="18" charset="0"/>
              </a:rPr>
              <a:t>ee.</a:t>
            </a:r>
            <a:r>
              <a:rPr lang="en-GB" sz="1100" dirty="0" err="1">
                <a:solidFill>
                  <a:srgbClr val="9C27B0"/>
                </a:solidFill>
                <a:latin typeface="Times New Roman" panose="02020603050405020304" pitchFamily="18" charset="0"/>
                <a:cs typeface="Times New Roman" panose="02020603050405020304" pitchFamily="18" charset="0"/>
              </a:rPr>
              <a:t>String</a:t>
            </a:r>
            <a:r>
              <a:rPr lang="en-GB" sz="1100" dirty="0">
                <a:solidFill>
                  <a:srgbClr val="37474F"/>
                </a:solidFill>
                <a:latin typeface="Times New Roman" panose="02020603050405020304" pitchFamily="18" charset="0"/>
                <a:cs typeface="Times New Roman" panose="02020603050405020304" pitchFamily="18" charset="0"/>
              </a:rPr>
              <a:t>(</a:t>
            </a:r>
            <a:r>
              <a:rPr lang="en-GB" sz="1100" dirty="0" err="1">
                <a:solidFill>
                  <a:srgbClr val="37474F"/>
                </a:solidFill>
                <a:latin typeface="Times New Roman" panose="02020603050405020304" pitchFamily="18" charset="0"/>
                <a:cs typeface="Times New Roman" panose="02020603050405020304" pitchFamily="18" charset="0"/>
              </a:rPr>
              <a:t>aString</a:t>
            </a:r>
            <a:r>
              <a:rPr lang="en-GB" sz="1100" dirty="0">
                <a:solidFill>
                  <a:srgbClr val="37474F"/>
                </a:solidFill>
                <a:latin typeface="Times New Roman" panose="02020603050405020304" pitchFamily="18" charset="0"/>
                <a:cs typeface="Times New Roman" panose="02020603050405020304" pitchFamily="18" charset="0"/>
              </a:rPr>
              <a:t>);</a:t>
            </a:r>
            <a:br>
              <a:rPr lang="en-GB" sz="1100" dirty="0">
                <a:solidFill>
                  <a:srgbClr val="37474F"/>
                </a:solidFill>
                <a:latin typeface="Times New Roman" panose="02020603050405020304" pitchFamily="18" charset="0"/>
                <a:cs typeface="Times New Roman" panose="02020603050405020304" pitchFamily="18" charset="0"/>
              </a:rPr>
            </a:br>
            <a:r>
              <a:rPr lang="en-GB" sz="1100" dirty="0">
                <a:solidFill>
                  <a:srgbClr val="3B78E7"/>
                </a:solidFill>
                <a:latin typeface="Times New Roman" panose="02020603050405020304" pitchFamily="18" charset="0"/>
                <a:cs typeface="Times New Roman" panose="02020603050405020304" pitchFamily="18" charset="0"/>
              </a:rPr>
              <a:t>print</a:t>
            </a:r>
            <a:r>
              <a:rPr lang="en-GB" sz="1100" dirty="0">
                <a:solidFill>
                  <a:srgbClr val="37474F"/>
                </a:solidFill>
                <a:latin typeface="Times New Roman" panose="02020603050405020304" pitchFamily="18" charset="0"/>
                <a:cs typeface="Times New Roman" panose="02020603050405020304" pitchFamily="18" charset="0"/>
              </a:rPr>
              <a:t>(</a:t>
            </a:r>
            <a:r>
              <a:rPr lang="en-GB" sz="1100" dirty="0">
                <a:solidFill>
                  <a:srgbClr val="0D904F"/>
                </a:solidFill>
                <a:latin typeface="Times New Roman" panose="02020603050405020304" pitchFamily="18" charset="0"/>
                <a:cs typeface="Times New Roman" panose="02020603050405020304" pitchFamily="18" charset="0"/>
              </a:rPr>
              <a:t>'Where to?'</a:t>
            </a:r>
            <a:r>
              <a:rPr lang="en-GB" sz="1100" dirty="0">
                <a:solidFill>
                  <a:srgbClr val="37474F"/>
                </a:solidFill>
                <a:latin typeface="Times New Roman" panose="02020603050405020304" pitchFamily="18" charset="0"/>
                <a:cs typeface="Times New Roman" panose="02020603050405020304" pitchFamily="18" charset="0"/>
              </a:rPr>
              <a:t>, </a:t>
            </a:r>
            <a:r>
              <a:rPr lang="en-GB" sz="1100" dirty="0" err="1">
                <a:solidFill>
                  <a:srgbClr val="37474F"/>
                </a:solidFill>
                <a:latin typeface="Times New Roman" panose="02020603050405020304" pitchFamily="18" charset="0"/>
                <a:cs typeface="Times New Roman" panose="02020603050405020304" pitchFamily="18" charset="0"/>
              </a:rPr>
              <a:t>eeString</a:t>
            </a:r>
            <a:r>
              <a:rPr lang="en-GB" sz="1100" dirty="0">
                <a:solidFill>
                  <a:srgbClr val="37474F"/>
                </a:solidFill>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a:p>
            <a:br>
              <a:rPr lang="en-GB" dirty="0">
                <a:latin typeface="Times New Roman" panose="02020603050405020304" pitchFamily="18" charset="0"/>
                <a:cs typeface="Times New Roman" panose="02020603050405020304" pitchFamily="18" charset="0"/>
              </a:rPr>
            </a:br>
            <a:r>
              <a:rPr lang="en-GB" dirty="0">
                <a:solidFill>
                  <a:srgbClr val="212121"/>
                </a:solidFill>
                <a:latin typeface="Times New Roman" panose="02020603050405020304" pitchFamily="18" charset="0"/>
                <a:cs typeface="Times New Roman" panose="02020603050405020304" pitchFamily="18" charset="0"/>
              </a:rPr>
              <a:t>Think of </a:t>
            </a:r>
            <a:r>
              <a:rPr lang="en-GB" sz="1200" dirty="0" err="1">
                <a:solidFill>
                  <a:srgbClr val="37474F"/>
                </a:solidFill>
                <a:latin typeface="Times New Roman" panose="02020603050405020304" pitchFamily="18" charset="0"/>
                <a:cs typeface="Times New Roman" panose="02020603050405020304" pitchFamily="18" charset="0"/>
              </a:rPr>
              <a:t>ee.Thing</a:t>
            </a:r>
            <a:r>
              <a:rPr lang="en-GB" dirty="0">
                <a:solidFill>
                  <a:srgbClr val="212121"/>
                </a:solidFill>
                <a:latin typeface="Times New Roman" panose="02020603050405020304" pitchFamily="18" charset="0"/>
                <a:cs typeface="Times New Roman" panose="02020603050405020304" pitchFamily="18" charset="0"/>
              </a:rPr>
              <a:t> as a container for a thing that exists on the server. In this example, the string is defined first, then put into the container. You can also define the container and its contents all at once. For example:</a:t>
            </a:r>
            <a:endParaRPr lang="en-GB" dirty="0">
              <a:latin typeface="Times New Roman" panose="02020603050405020304" pitchFamily="18" charset="0"/>
              <a:cs typeface="Times New Roman" panose="02020603050405020304" pitchFamily="18" charset="0"/>
            </a:endParaRPr>
          </a:p>
          <a:p>
            <a:br>
              <a:rPr lang="en-GB" dirty="0">
                <a:latin typeface="Times New Roman" panose="02020603050405020304" pitchFamily="18" charset="0"/>
                <a:cs typeface="Times New Roman" panose="02020603050405020304" pitchFamily="18" charset="0"/>
              </a:rPr>
            </a:br>
            <a:r>
              <a:rPr lang="en-GB" sz="1100" dirty="0">
                <a:solidFill>
                  <a:srgbClr val="D81B60"/>
                </a:solidFill>
                <a:latin typeface="Times New Roman" panose="02020603050405020304" pitchFamily="18" charset="0"/>
                <a:cs typeface="Times New Roman" panose="02020603050405020304" pitchFamily="18" charset="0"/>
              </a:rPr>
              <a:t>// Define a string that exists on the server.</a:t>
            </a:r>
            <a:br>
              <a:rPr lang="en-GB" sz="1100" dirty="0">
                <a:solidFill>
                  <a:srgbClr val="37474F"/>
                </a:solidFill>
                <a:latin typeface="Times New Roman" panose="02020603050405020304" pitchFamily="18" charset="0"/>
                <a:cs typeface="Times New Roman" panose="02020603050405020304" pitchFamily="18" charset="0"/>
              </a:rPr>
            </a:br>
            <a:r>
              <a:rPr lang="en-GB" sz="1100" dirty="0">
                <a:solidFill>
                  <a:srgbClr val="3B78E7"/>
                </a:solidFill>
                <a:latin typeface="Times New Roman" panose="02020603050405020304" pitchFamily="18" charset="0"/>
                <a:cs typeface="Times New Roman" panose="02020603050405020304" pitchFamily="18" charset="0"/>
              </a:rPr>
              <a:t>var</a:t>
            </a:r>
            <a:r>
              <a:rPr lang="en-GB" sz="1100" dirty="0">
                <a:solidFill>
                  <a:srgbClr val="37474F"/>
                </a:solidFill>
                <a:latin typeface="Times New Roman" panose="02020603050405020304" pitchFamily="18" charset="0"/>
                <a:cs typeface="Times New Roman" panose="02020603050405020304" pitchFamily="18" charset="0"/>
              </a:rPr>
              <a:t> </a:t>
            </a:r>
            <a:r>
              <a:rPr lang="en-GB" sz="1100" dirty="0" err="1">
                <a:solidFill>
                  <a:srgbClr val="37474F"/>
                </a:solidFill>
                <a:latin typeface="Times New Roman" panose="02020603050405020304" pitchFamily="18" charset="0"/>
                <a:cs typeface="Times New Roman" panose="02020603050405020304" pitchFamily="18" charset="0"/>
              </a:rPr>
              <a:t>serverString</a:t>
            </a:r>
            <a:r>
              <a:rPr lang="en-GB" sz="1100" dirty="0">
                <a:solidFill>
                  <a:srgbClr val="37474F"/>
                </a:solidFill>
                <a:latin typeface="Times New Roman" panose="02020603050405020304" pitchFamily="18" charset="0"/>
                <a:cs typeface="Times New Roman" panose="02020603050405020304" pitchFamily="18" charset="0"/>
              </a:rPr>
              <a:t> = </a:t>
            </a:r>
            <a:r>
              <a:rPr lang="en-GB" sz="1100" dirty="0" err="1">
                <a:solidFill>
                  <a:srgbClr val="37474F"/>
                </a:solidFill>
                <a:latin typeface="Times New Roman" panose="02020603050405020304" pitchFamily="18" charset="0"/>
                <a:cs typeface="Times New Roman" panose="02020603050405020304" pitchFamily="18" charset="0"/>
              </a:rPr>
              <a:t>ee.</a:t>
            </a:r>
            <a:r>
              <a:rPr lang="en-GB" sz="1100" dirty="0" err="1">
                <a:solidFill>
                  <a:srgbClr val="9C27B0"/>
                </a:solidFill>
                <a:latin typeface="Times New Roman" panose="02020603050405020304" pitchFamily="18" charset="0"/>
                <a:cs typeface="Times New Roman" panose="02020603050405020304" pitchFamily="18" charset="0"/>
              </a:rPr>
              <a:t>String</a:t>
            </a:r>
            <a:r>
              <a:rPr lang="en-GB" sz="1100" dirty="0">
                <a:solidFill>
                  <a:srgbClr val="37474F"/>
                </a:solidFill>
                <a:latin typeface="Times New Roman" panose="02020603050405020304" pitchFamily="18" charset="0"/>
                <a:cs typeface="Times New Roman" panose="02020603050405020304" pitchFamily="18" charset="0"/>
              </a:rPr>
              <a:t>(</a:t>
            </a:r>
            <a:r>
              <a:rPr lang="en-GB" sz="1100" dirty="0">
                <a:solidFill>
                  <a:srgbClr val="0D904F"/>
                </a:solidFill>
                <a:latin typeface="Times New Roman" panose="02020603050405020304" pitchFamily="18" charset="0"/>
                <a:cs typeface="Times New Roman" panose="02020603050405020304" pitchFamily="18" charset="0"/>
              </a:rPr>
              <a:t>'This is on the server.'</a:t>
            </a:r>
            <a:r>
              <a:rPr lang="en-GB" sz="1100" dirty="0">
                <a:solidFill>
                  <a:srgbClr val="37474F"/>
                </a:solidFill>
                <a:latin typeface="Times New Roman" panose="02020603050405020304" pitchFamily="18" charset="0"/>
                <a:cs typeface="Times New Roman" panose="02020603050405020304" pitchFamily="18" charset="0"/>
              </a:rPr>
              <a:t>);</a:t>
            </a:r>
            <a:br>
              <a:rPr lang="en-GB" sz="1100" dirty="0">
                <a:solidFill>
                  <a:srgbClr val="37474F"/>
                </a:solidFill>
                <a:latin typeface="Times New Roman" panose="02020603050405020304" pitchFamily="18" charset="0"/>
                <a:cs typeface="Times New Roman" panose="02020603050405020304" pitchFamily="18" charset="0"/>
              </a:rPr>
            </a:br>
            <a:r>
              <a:rPr lang="en-GB" sz="1100" dirty="0">
                <a:solidFill>
                  <a:srgbClr val="3B78E7"/>
                </a:solidFill>
                <a:latin typeface="Times New Roman" panose="02020603050405020304" pitchFamily="18" charset="0"/>
                <a:cs typeface="Times New Roman" panose="02020603050405020304" pitchFamily="18" charset="0"/>
              </a:rPr>
              <a:t>print</a:t>
            </a:r>
            <a:r>
              <a:rPr lang="en-GB" sz="1100" dirty="0">
                <a:solidFill>
                  <a:srgbClr val="37474F"/>
                </a:solidFill>
                <a:latin typeface="Times New Roman" panose="02020603050405020304" pitchFamily="18" charset="0"/>
                <a:cs typeface="Times New Roman" panose="02020603050405020304" pitchFamily="18" charset="0"/>
              </a:rPr>
              <a:t>(</a:t>
            </a:r>
            <a:r>
              <a:rPr lang="en-GB" sz="1100" dirty="0">
                <a:solidFill>
                  <a:srgbClr val="0D904F"/>
                </a:solidFill>
                <a:latin typeface="Times New Roman" panose="02020603050405020304" pitchFamily="18" charset="0"/>
                <a:cs typeface="Times New Roman" panose="02020603050405020304" pitchFamily="18" charset="0"/>
              </a:rPr>
              <a:t>'String on the server:'</a:t>
            </a:r>
            <a:r>
              <a:rPr lang="en-GB" sz="1100" dirty="0">
                <a:solidFill>
                  <a:srgbClr val="37474F"/>
                </a:solidFill>
                <a:latin typeface="Times New Roman" panose="02020603050405020304" pitchFamily="18" charset="0"/>
                <a:cs typeface="Times New Roman" panose="02020603050405020304" pitchFamily="18" charset="0"/>
              </a:rPr>
              <a:t>, </a:t>
            </a:r>
            <a:r>
              <a:rPr lang="en-GB" sz="1100" dirty="0" err="1">
                <a:solidFill>
                  <a:srgbClr val="37474F"/>
                </a:solidFill>
                <a:latin typeface="Times New Roman" panose="02020603050405020304" pitchFamily="18" charset="0"/>
                <a:cs typeface="Times New Roman" panose="02020603050405020304" pitchFamily="18" charset="0"/>
              </a:rPr>
              <a:t>serverString</a:t>
            </a:r>
            <a:r>
              <a:rPr lang="en-GB" sz="1100" dirty="0">
                <a:solidFill>
                  <a:srgbClr val="37474F"/>
                </a:solidFill>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br>
              <a:rPr lang="en-GB" dirty="0"/>
            </a:br>
            <a:br>
              <a:rPr lang="en-GB" dirty="0">
                <a:latin typeface="Times New Roman" panose="02020603050405020304" pitchFamily="18" charset="0"/>
                <a:cs typeface="Times New Roman" panose="02020603050405020304" pitchFamily="18" charset="0"/>
              </a:rPr>
            </a:br>
            <a:endParaRPr lang="en-GH" dirty="0">
              <a:latin typeface="Times New Roman" panose="02020603050405020304" pitchFamily="18" charset="0"/>
              <a:cs typeface="Times New Roman" panose="02020603050405020304" pitchFamily="18" charset="0"/>
            </a:endParaRPr>
          </a:p>
        </p:txBody>
      </p:sp>
      <p:sp>
        <p:nvSpPr>
          <p:cNvPr id="8" name="Title 1">
            <a:extLst>
              <a:ext uri="{FF2B5EF4-FFF2-40B4-BE49-F238E27FC236}">
                <a16:creationId xmlns:a16="http://schemas.microsoft.com/office/drawing/2014/main" id="{B7FCB353-A55C-4046-A39A-C3D589529EF2}"/>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pic>
        <p:nvPicPr>
          <p:cNvPr id="10" name="Picture 9">
            <a:extLst>
              <a:ext uri="{FF2B5EF4-FFF2-40B4-BE49-F238E27FC236}">
                <a16:creationId xmlns:a16="http://schemas.microsoft.com/office/drawing/2014/main" id="{25D2C80F-F161-474E-907A-746015C12C88}"/>
              </a:ext>
            </a:extLst>
          </p:cNvPr>
          <p:cNvPicPr>
            <a:picLocks noChangeAspect="1"/>
          </p:cNvPicPr>
          <p:nvPr/>
        </p:nvPicPr>
        <p:blipFill>
          <a:blip r:embed="rId2"/>
          <a:stretch>
            <a:fillRect/>
          </a:stretch>
        </p:blipFill>
        <p:spPr>
          <a:xfrm>
            <a:off x="4093318" y="1266821"/>
            <a:ext cx="4970901" cy="2562205"/>
          </a:xfrm>
          <a:prstGeom prst="rect">
            <a:avLst/>
          </a:prstGeom>
        </p:spPr>
      </p:pic>
      <p:sp>
        <p:nvSpPr>
          <p:cNvPr id="11" name="Rectangle 10">
            <a:extLst>
              <a:ext uri="{FF2B5EF4-FFF2-40B4-BE49-F238E27FC236}">
                <a16:creationId xmlns:a16="http://schemas.microsoft.com/office/drawing/2014/main" id="{62C48D55-C211-F144-8349-13DBEA5AE410}"/>
              </a:ext>
            </a:extLst>
          </p:cNvPr>
          <p:cNvSpPr/>
          <p:nvPr/>
        </p:nvSpPr>
        <p:spPr>
          <a:xfrm>
            <a:off x="788592" y="4071434"/>
            <a:ext cx="8441323" cy="307777"/>
          </a:xfrm>
          <a:prstGeom prst="rect">
            <a:avLst/>
          </a:prstGeom>
        </p:spPr>
        <p:txBody>
          <a:bodyPr wrap="square">
            <a:spAutoFit/>
          </a:bodyPr>
          <a:lstStyle/>
          <a:p>
            <a:r>
              <a:rPr lang="en-GB" dirty="0">
                <a:hlinkClick r:id="rId3"/>
              </a:rPr>
              <a:t>Run in Code Editor</a:t>
            </a:r>
            <a:endParaRPr lang="en-GH" dirty="0"/>
          </a:p>
        </p:txBody>
      </p:sp>
    </p:spTree>
    <p:extLst>
      <p:ext uri="{BB962C8B-B14F-4D97-AF65-F5344CB8AC3E}">
        <p14:creationId xmlns:p14="http://schemas.microsoft.com/office/powerpoint/2010/main" val="33415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D22219-A704-8748-8279-BB65BC8EE0AD}"/>
              </a:ext>
            </a:extLst>
          </p:cNvPr>
          <p:cNvSpPr/>
          <p:nvPr/>
        </p:nvSpPr>
        <p:spPr>
          <a:xfrm>
            <a:off x="402863" y="726510"/>
            <a:ext cx="4021851" cy="4739759"/>
          </a:xfrm>
          <a:prstGeom prst="rect">
            <a:avLst/>
          </a:prstGeom>
        </p:spPr>
        <p:txBody>
          <a:bodyPr wrap="square">
            <a:spAutoFit/>
          </a:bodyPr>
          <a:lstStyle/>
          <a:p>
            <a:r>
              <a:rPr lang="en-GH" sz="1600" b="1" dirty="0">
                <a:latin typeface="Times New Roman" panose="02020603050405020304" pitchFamily="18" charset="0"/>
                <a:cs typeface="Times New Roman" panose="02020603050405020304" pitchFamily="18" charset="0"/>
              </a:rPr>
              <a:t>Numbers</a:t>
            </a:r>
          </a:p>
          <a:p>
            <a:endParaRPr lang="en-GB" sz="1600" dirty="0">
              <a:solidFill>
                <a:srgbClr val="212121"/>
              </a:solidFill>
              <a:latin typeface="Times New Roman" panose="02020603050405020304" pitchFamily="18" charset="0"/>
              <a:cs typeface="Times New Roman" panose="02020603050405020304" pitchFamily="18" charset="0"/>
            </a:endParaRPr>
          </a:p>
          <a:p>
            <a:r>
              <a:rPr lang="en-GB" sz="1600" dirty="0">
                <a:solidFill>
                  <a:srgbClr val="212121"/>
                </a:solidFill>
                <a:latin typeface="Times New Roman" panose="02020603050405020304" pitchFamily="18" charset="0"/>
                <a:cs typeface="Times New Roman" panose="02020603050405020304" pitchFamily="18" charset="0"/>
              </a:rPr>
              <a:t>Note that variables are defined with the keyword </a:t>
            </a:r>
            <a:r>
              <a:rPr lang="en-GB" sz="1600" dirty="0">
                <a:solidFill>
                  <a:srgbClr val="37474F"/>
                </a:solidFill>
                <a:latin typeface="Times New Roman" panose="02020603050405020304" pitchFamily="18" charset="0"/>
                <a:cs typeface="Times New Roman" panose="02020603050405020304" pitchFamily="18" charset="0"/>
              </a:rPr>
              <a:t>var</a:t>
            </a:r>
            <a:r>
              <a:rPr lang="en-GB" sz="1600" dirty="0">
                <a:solidFill>
                  <a:srgbClr val="212121"/>
                </a:solidFill>
                <a:latin typeface="Times New Roman" panose="02020603050405020304" pitchFamily="18" charset="0"/>
                <a:cs typeface="Times New Roman" panose="02020603050405020304" pitchFamily="18" charset="0"/>
              </a:rPr>
              <a:t>. Variables can also store numbers:</a:t>
            </a:r>
            <a:br>
              <a:rPr lang="en-GB" sz="1600" dirty="0">
                <a:latin typeface="Times New Roman" panose="02020603050405020304" pitchFamily="18" charset="0"/>
                <a:cs typeface="Times New Roman" panose="02020603050405020304" pitchFamily="18" charset="0"/>
              </a:rPr>
            </a:br>
            <a:r>
              <a:rPr lang="en-GB" dirty="0">
                <a:solidFill>
                  <a:srgbClr val="D81B60"/>
                </a:solidFill>
                <a:latin typeface="Times New Roman" panose="02020603050405020304" pitchFamily="18" charset="0"/>
                <a:cs typeface="Times New Roman" panose="02020603050405020304" pitchFamily="18" charset="0"/>
              </a:rPr>
              <a:t>// Store a number in a variable.</a:t>
            </a:r>
            <a:br>
              <a:rPr lang="en-GB" sz="1600" dirty="0">
                <a:solidFill>
                  <a:srgbClr val="37474F"/>
                </a:solidFill>
                <a:latin typeface="Times New Roman" panose="02020603050405020304" pitchFamily="18" charset="0"/>
                <a:cs typeface="Times New Roman" panose="02020603050405020304" pitchFamily="18" charset="0"/>
              </a:rPr>
            </a:br>
            <a:r>
              <a:rPr lang="en-GB" sz="1600" dirty="0">
                <a:solidFill>
                  <a:srgbClr val="3B78E7"/>
                </a:solidFill>
                <a:latin typeface="Times New Roman" panose="02020603050405020304" pitchFamily="18" charset="0"/>
                <a:cs typeface="Times New Roman" panose="02020603050405020304" pitchFamily="18" charset="0"/>
              </a:rPr>
              <a:t>var</a:t>
            </a:r>
            <a:r>
              <a:rPr lang="en-GB" sz="1600" dirty="0">
                <a:solidFill>
                  <a:srgbClr val="37474F"/>
                </a:solidFill>
                <a:latin typeface="Times New Roman" panose="02020603050405020304" pitchFamily="18" charset="0"/>
                <a:cs typeface="Times New Roman" panose="02020603050405020304" pitchFamily="18" charset="0"/>
              </a:rPr>
              <a:t> men = </a:t>
            </a:r>
            <a:r>
              <a:rPr lang="en-GB" sz="1600" dirty="0">
                <a:solidFill>
                  <a:srgbClr val="C53929"/>
                </a:solidFill>
                <a:latin typeface="Times New Roman" panose="02020603050405020304" pitchFamily="18" charset="0"/>
                <a:cs typeface="Times New Roman" panose="02020603050405020304" pitchFamily="18" charset="0"/>
              </a:rPr>
              <a:t>42</a:t>
            </a:r>
            <a:r>
              <a:rPr lang="en-GB" sz="1600" dirty="0">
                <a:solidFill>
                  <a:srgbClr val="37474F"/>
                </a:solidFill>
                <a:latin typeface="Times New Roman" panose="02020603050405020304" pitchFamily="18" charset="0"/>
                <a:cs typeface="Times New Roman" panose="02020603050405020304" pitchFamily="18" charset="0"/>
              </a:rPr>
              <a:t>;</a:t>
            </a:r>
          </a:p>
          <a:p>
            <a:r>
              <a:rPr lang="en-GB" sz="1600" dirty="0">
                <a:solidFill>
                  <a:srgbClr val="3B78E7"/>
                </a:solidFill>
                <a:latin typeface="Times New Roman" panose="02020603050405020304" pitchFamily="18" charset="0"/>
                <a:cs typeface="Times New Roman" panose="02020603050405020304" pitchFamily="18" charset="0"/>
              </a:rPr>
              <a:t>var</a:t>
            </a:r>
            <a:r>
              <a:rPr lang="en-GB" sz="1600" dirty="0">
                <a:solidFill>
                  <a:srgbClr val="37474F"/>
                </a:solidFill>
                <a:latin typeface="Times New Roman" panose="02020603050405020304" pitchFamily="18" charset="0"/>
                <a:cs typeface="Times New Roman" panose="02020603050405020304" pitchFamily="18" charset="0"/>
              </a:rPr>
              <a:t> women = </a:t>
            </a:r>
            <a:r>
              <a:rPr lang="en-GB" sz="1600" dirty="0">
                <a:solidFill>
                  <a:srgbClr val="C53929"/>
                </a:solidFill>
                <a:latin typeface="Times New Roman" panose="02020603050405020304" pitchFamily="18" charset="0"/>
                <a:cs typeface="Times New Roman" panose="02020603050405020304" pitchFamily="18" charset="0"/>
              </a:rPr>
              <a:t>20</a:t>
            </a:r>
            <a:r>
              <a:rPr lang="en-GB" sz="1600" dirty="0">
                <a:solidFill>
                  <a:srgbClr val="37474F"/>
                </a:solidFill>
                <a:latin typeface="Times New Roman" panose="02020603050405020304" pitchFamily="18" charset="0"/>
                <a:cs typeface="Times New Roman" panose="02020603050405020304" pitchFamily="18" charset="0"/>
              </a:rPr>
              <a:t>;</a:t>
            </a:r>
          </a:p>
          <a:p>
            <a:r>
              <a:rPr lang="en-GB" sz="1600" dirty="0">
                <a:solidFill>
                  <a:srgbClr val="3B78E7"/>
                </a:solidFill>
                <a:latin typeface="Times New Roman" panose="02020603050405020304" pitchFamily="18" charset="0"/>
                <a:cs typeface="Times New Roman" panose="02020603050405020304" pitchFamily="18" charset="0"/>
              </a:rPr>
              <a:t>var</a:t>
            </a:r>
            <a:r>
              <a:rPr lang="en-GB" sz="1600" dirty="0">
                <a:solidFill>
                  <a:srgbClr val="37474F"/>
                </a:solidFill>
                <a:latin typeface="Times New Roman" panose="02020603050405020304" pitchFamily="18" charset="0"/>
                <a:cs typeface="Times New Roman" panose="02020603050405020304" pitchFamily="18" charset="0"/>
              </a:rPr>
              <a:t> total = men + women ;</a:t>
            </a:r>
          </a:p>
          <a:p>
            <a:br>
              <a:rPr lang="en-GB" sz="1600" dirty="0">
                <a:solidFill>
                  <a:srgbClr val="37474F"/>
                </a:solidFill>
                <a:latin typeface="Times New Roman" panose="02020603050405020304" pitchFamily="18" charset="0"/>
                <a:cs typeface="Times New Roman" panose="02020603050405020304" pitchFamily="18" charset="0"/>
              </a:rPr>
            </a:br>
            <a:r>
              <a:rPr lang="en-GB" sz="1600" dirty="0">
                <a:solidFill>
                  <a:srgbClr val="3B78E7"/>
                </a:solidFill>
                <a:latin typeface="Times New Roman" panose="02020603050405020304" pitchFamily="18" charset="0"/>
                <a:cs typeface="Times New Roman" panose="02020603050405020304" pitchFamily="18" charset="0"/>
              </a:rPr>
              <a:t>print</a:t>
            </a:r>
            <a:r>
              <a:rPr lang="en-GB" sz="1600" dirty="0">
                <a:solidFill>
                  <a:srgbClr val="37474F"/>
                </a:solidFill>
                <a:latin typeface="Times New Roman" panose="02020603050405020304" pitchFamily="18" charset="0"/>
                <a:cs typeface="Times New Roman" panose="02020603050405020304" pitchFamily="18" charset="0"/>
              </a:rPr>
              <a:t>(</a:t>
            </a:r>
            <a:r>
              <a:rPr lang="en-GB" sz="1600" dirty="0">
                <a:solidFill>
                  <a:srgbClr val="0D904F"/>
                </a:solidFill>
                <a:latin typeface="Times New Roman" panose="02020603050405020304" pitchFamily="18" charset="0"/>
                <a:cs typeface="Times New Roman" panose="02020603050405020304" pitchFamily="18" charset="0"/>
              </a:rPr>
              <a:t>‘Total men is:'</a:t>
            </a:r>
            <a:r>
              <a:rPr lang="en-GB" sz="1600" dirty="0">
                <a:solidFill>
                  <a:srgbClr val="37474F"/>
                </a:solidFill>
                <a:latin typeface="Times New Roman" panose="02020603050405020304" pitchFamily="18" charset="0"/>
                <a:cs typeface="Times New Roman" panose="02020603050405020304" pitchFamily="18" charset="0"/>
              </a:rPr>
              <a:t>, men);</a:t>
            </a:r>
          </a:p>
          <a:p>
            <a:r>
              <a:rPr lang="en-GB" sz="1600" dirty="0">
                <a:solidFill>
                  <a:srgbClr val="3B78E7"/>
                </a:solidFill>
                <a:latin typeface="Times New Roman" panose="02020603050405020304" pitchFamily="18" charset="0"/>
                <a:cs typeface="Times New Roman" panose="02020603050405020304" pitchFamily="18" charset="0"/>
              </a:rPr>
              <a:t>print</a:t>
            </a:r>
            <a:r>
              <a:rPr lang="en-GB" sz="1600" dirty="0">
                <a:solidFill>
                  <a:srgbClr val="37474F"/>
                </a:solidFill>
                <a:latin typeface="Times New Roman" panose="02020603050405020304" pitchFamily="18" charset="0"/>
                <a:cs typeface="Times New Roman" panose="02020603050405020304" pitchFamily="18" charset="0"/>
              </a:rPr>
              <a:t>(</a:t>
            </a:r>
            <a:r>
              <a:rPr lang="en-GB" sz="1600" dirty="0">
                <a:solidFill>
                  <a:srgbClr val="0D904F"/>
                </a:solidFill>
                <a:latin typeface="Times New Roman" panose="02020603050405020304" pitchFamily="18" charset="0"/>
                <a:cs typeface="Times New Roman" panose="02020603050405020304" pitchFamily="18" charset="0"/>
              </a:rPr>
              <a:t>‘Total women is:'</a:t>
            </a:r>
            <a:r>
              <a:rPr lang="en-GB" sz="1600" dirty="0">
                <a:solidFill>
                  <a:srgbClr val="37474F"/>
                </a:solidFill>
                <a:latin typeface="Times New Roman" panose="02020603050405020304" pitchFamily="18" charset="0"/>
                <a:cs typeface="Times New Roman" panose="02020603050405020304" pitchFamily="18" charset="0"/>
              </a:rPr>
              <a:t>, women);</a:t>
            </a:r>
          </a:p>
          <a:p>
            <a:r>
              <a:rPr lang="en-GB" sz="1600" dirty="0">
                <a:solidFill>
                  <a:srgbClr val="3B78E7"/>
                </a:solidFill>
                <a:latin typeface="Times New Roman" panose="02020603050405020304" pitchFamily="18" charset="0"/>
                <a:cs typeface="Times New Roman" panose="02020603050405020304" pitchFamily="18" charset="0"/>
              </a:rPr>
              <a:t>print</a:t>
            </a:r>
            <a:r>
              <a:rPr lang="en-GB" sz="1600" dirty="0">
                <a:solidFill>
                  <a:srgbClr val="37474F"/>
                </a:solidFill>
                <a:latin typeface="Times New Roman" panose="02020603050405020304" pitchFamily="18" charset="0"/>
                <a:cs typeface="Times New Roman" panose="02020603050405020304" pitchFamily="18" charset="0"/>
              </a:rPr>
              <a:t>(</a:t>
            </a:r>
            <a:r>
              <a:rPr lang="en-GB" sz="1600" dirty="0">
                <a:solidFill>
                  <a:srgbClr val="0D904F"/>
                </a:solidFill>
                <a:latin typeface="Times New Roman" panose="02020603050405020304" pitchFamily="18" charset="0"/>
                <a:cs typeface="Times New Roman" panose="02020603050405020304" pitchFamily="18" charset="0"/>
              </a:rPr>
              <a:t>‘Sum of women and men answer is:'</a:t>
            </a:r>
            <a:r>
              <a:rPr lang="en-GB" sz="1600" dirty="0">
                <a:solidFill>
                  <a:srgbClr val="37474F"/>
                </a:solidFill>
                <a:latin typeface="Times New Roman" panose="02020603050405020304" pitchFamily="18" charset="0"/>
                <a:cs typeface="Times New Roman" panose="02020603050405020304" pitchFamily="18" charset="0"/>
              </a:rPr>
              <a:t>, total);</a:t>
            </a:r>
          </a:p>
          <a:p>
            <a:endParaRPr lang="en-GB" sz="2000" dirty="0">
              <a:solidFill>
                <a:srgbClr val="37474F"/>
              </a:solidFill>
              <a:latin typeface="Times New Roman" panose="02020603050405020304" pitchFamily="18" charset="0"/>
              <a:cs typeface="Times New Roman" panose="02020603050405020304" pitchFamily="18" charset="0"/>
            </a:endParaRPr>
          </a:p>
          <a:p>
            <a:endParaRPr lang="en-GB" sz="2000" dirty="0">
              <a:latin typeface="Times New Roman" panose="02020603050405020304" pitchFamily="18" charset="0"/>
              <a:cs typeface="Times New Roman" panose="02020603050405020304" pitchFamily="18" charset="0"/>
            </a:endParaRPr>
          </a:p>
          <a:p>
            <a:br>
              <a:rPr lang="en-GB" sz="2000" dirty="0">
                <a:latin typeface="Times New Roman" panose="02020603050405020304" pitchFamily="18" charset="0"/>
                <a:cs typeface="Times New Roman" panose="02020603050405020304" pitchFamily="18" charset="0"/>
              </a:rPr>
            </a:br>
            <a:endParaRPr lang="en-GH" sz="2000" dirty="0">
              <a:latin typeface="Times New Roman" panose="02020603050405020304" pitchFamily="18" charset="0"/>
              <a:cs typeface="Times New Roman" panose="02020603050405020304" pitchFamily="18" charset="0"/>
            </a:endParaRPr>
          </a:p>
        </p:txBody>
      </p:sp>
      <p:sp>
        <p:nvSpPr>
          <p:cNvPr id="5" name="Title 1">
            <a:extLst>
              <a:ext uri="{FF2B5EF4-FFF2-40B4-BE49-F238E27FC236}">
                <a16:creationId xmlns:a16="http://schemas.microsoft.com/office/drawing/2014/main" id="{2FD07C41-8EB7-4745-8640-CA0CFD02213B}"/>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pic>
        <p:nvPicPr>
          <p:cNvPr id="3" name="Picture 2">
            <a:extLst>
              <a:ext uri="{FF2B5EF4-FFF2-40B4-BE49-F238E27FC236}">
                <a16:creationId xmlns:a16="http://schemas.microsoft.com/office/drawing/2014/main" id="{E3547B03-22DB-4F45-9E6C-DAB7D889F053}"/>
              </a:ext>
            </a:extLst>
          </p:cNvPr>
          <p:cNvPicPr>
            <a:picLocks noChangeAspect="1"/>
          </p:cNvPicPr>
          <p:nvPr/>
        </p:nvPicPr>
        <p:blipFill>
          <a:blip r:embed="rId2"/>
          <a:stretch>
            <a:fillRect/>
          </a:stretch>
        </p:blipFill>
        <p:spPr>
          <a:xfrm>
            <a:off x="3896940" y="938948"/>
            <a:ext cx="5012836" cy="2681688"/>
          </a:xfrm>
          <a:prstGeom prst="rect">
            <a:avLst/>
          </a:prstGeom>
        </p:spPr>
      </p:pic>
    </p:spTree>
    <p:extLst>
      <p:ext uri="{BB962C8B-B14F-4D97-AF65-F5344CB8AC3E}">
        <p14:creationId xmlns:p14="http://schemas.microsoft.com/office/powerpoint/2010/main" val="286708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86419B-24B3-6C45-8968-AEDDF79EC6C7}"/>
              </a:ext>
            </a:extLst>
          </p:cNvPr>
          <p:cNvSpPr/>
          <p:nvPr/>
        </p:nvSpPr>
        <p:spPr>
          <a:xfrm>
            <a:off x="411173" y="861324"/>
            <a:ext cx="8487350" cy="3754874"/>
          </a:xfrm>
          <a:prstGeom prst="rect">
            <a:avLst/>
          </a:prstGeom>
        </p:spPr>
        <p:txBody>
          <a:bodyPr wrap="square">
            <a:spAutoFit/>
          </a:bodyPr>
          <a:lstStyle/>
          <a:p>
            <a:r>
              <a:rPr lang="en-GB" b="1" dirty="0">
                <a:solidFill>
                  <a:srgbClr val="212121"/>
                </a:solidFill>
                <a:latin typeface="Times New Roman" panose="02020603050405020304" pitchFamily="18" charset="0"/>
                <a:cs typeface="Times New Roman" panose="02020603050405020304" pitchFamily="18" charset="0"/>
              </a:rPr>
              <a:t>Numbers (GEE)</a:t>
            </a:r>
          </a:p>
          <a:p>
            <a:br>
              <a:rPr lang="en-GB" dirty="0">
                <a:latin typeface="Times New Roman" panose="02020603050405020304" pitchFamily="18" charset="0"/>
                <a:cs typeface="Times New Roman" panose="02020603050405020304" pitchFamily="18" charset="0"/>
              </a:rPr>
            </a:br>
            <a:r>
              <a:rPr lang="en-GB" dirty="0">
                <a:solidFill>
                  <a:srgbClr val="212121"/>
                </a:solidFill>
                <a:latin typeface="Times New Roman" panose="02020603050405020304" pitchFamily="18" charset="0"/>
                <a:cs typeface="Times New Roman" panose="02020603050405020304" pitchFamily="18" charset="0"/>
              </a:rPr>
              <a:t>Use </a:t>
            </a:r>
            <a:r>
              <a:rPr lang="en-GB" dirty="0" err="1">
                <a:solidFill>
                  <a:srgbClr val="212121"/>
                </a:solidFill>
                <a:latin typeface="Times New Roman" panose="02020603050405020304" pitchFamily="18" charset="0"/>
                <a:cs typeface="Times New Roman" panose="02020603050405020304" pitchFamily="18" charset="0"/>
              </a:rPr>
              <a:t>ee.Number</a:t>
            </a:r>
            <a:r>
              <a:rPr lang="en-GB" dirty="0">
                <a:solidFill>
                  <a:srgbClr val="212121"/>
                </a:solidFill>
                <a:latin typeface="Times New Roman" panose="02020603050405020304" pitchFamily="18" charset="0"/>
                <a:cs typeface="Times New Roman" panose="02020603050405020304" pitchFamily="18" charset="0"/>
              </a:rPr>
              <a:t>() to create number objects on the server. For example, use the </a:t>
            </a:r>
            <a:r>
              <a:rPr lang="en-GB" dirty="0" err="1">
                <a:solidFill>
                  <a:srgbClr val="212121"/>
                </a:solidFill>
                <a:latin typeface="Times New Roman" panose="02020603050405020304" pitchFamily="18" charset="0"/>
                <a:cs typeface="Times New Roman" panose="02020603050405020304" pitchFamily="18" charset="0"/>
              </a:rPr>
              <a:t>Math.E</a:t>
            </a:r>
            <a:r>
              <a:rPr lang="en-GB" dirty="0">
                <a:solidFill>
                  <a:srgbClr val="212121"/>
                </a:solidFill>
                <a:latin typeface="Times New Roman" panose="02020603050405020304" pitchFamily="18" charset="0"/>
                <a:cs typeface="Times New Roman" panose="02020603050405020304" pitchFamily="18" charset="0"/>
              </a:rPr>
              <a:t> JavaScript method to create a constant value on the server:</a:t>
            </a:r>
          </a:p>
          <a:p>
            <a:br>
              <a:rPr lang="en-GB" dirty="0">
                <a:latin typeface="Times New Roman" panose="02020603050405020304" pitchFamily="18" charset="0"/>
                <a:cs typeface="Times New Roman" panose="02020603050405020304" pitchFamily="18" charset="0"/>
              </a:rPr>
            </a:br>
            <a:r>
              <a:rPr lang="en-GB" dirty="0">
                <a:solidFill>
                  <a:srgbClr val="D81B60"/>
                </a:solidFill>
                <a:latin typeface="Times New Roman" panose="02020603050405020304" pitchFamily="18" charset="0"/>
                <a:cs typeface="Times New Roman" panose="02020603050405020304" pitchFamily="18" charset="0"/>
              </a:rPr>
              <a:t>// Define a number that exists on the server.</a:t>
            </a:r>
            <a:br>
              <a:rPr lang="en-GB" dirty="0">
                <a:solidFill>
                  <a:srgbClr val="37474F"/>
                </a:solidFill>
                <a:latin typeface="Times New Roman" panose="02020603050405020304" pitchFamily="18" charset="0"/>
                <a:cs typeface="Times New Roman" panose="02020603050405020304" pitchFamily="18" charset="0"/>
              </a:rPr>
            </a:br>
            <a:r>
              <a:rPr lang="en-GB" dirty="0">
                <a:solidFill>
                  <a:srgbClr val="3B78E7"/>
                </a:solidFill>
                <a:latin typeface="Times New Roman" panose="02020603050405020304" pitchFamily="18" charset="0"/>
                <a:cs typeface="Times New Roman" panose="02020603050405020304" pitchFamily="18" charset="0"/>
              </a:rPr>
              <a:t>var</a:t>
            </a:r>
            <a:r>
              <a:rPr lang="en-GB" dirty="0">
                <a:solidFill>
                  <a:srgbClr val="37474F"/>
                </a:solidFill>
                <a:latin typeface="Times New Roman" panose="02020603050405020304" pitchFamily="18" charset="0"/>
                <a:cs typeface="Times New Roman" panose="02020603050405020304" pitchFamily="18" charset="0"/>
              </a:rPr>
              <a:t> </a:t>
            </a:r>
            <a:r>
              <a:rPr lang="en-GB" dirty="0" err="1">
                <a:solidFill>
                  <a:srgbClr val="37474F"/>
                </a:solidFill>
                <a:latin typeface="Times New Roman" panose="02020603050405020304" pitchFamily="18" charset="0"/>
                <a:cs typeface="Times New Roman" panose="02020603050405020304" pitchFamily="18" charset="0"/>
              </a:rPr>
              <a:t>serverNumber</a:t>
            </a:r>
            <a:r>
              <a:rPr lang="en-GB" dirty="0">
                <a:solidFill>
                  <a:srgbClr val="37474F"/>
                </a:solidFill>
                <a:latin typeface="Times New Roman" panose="02020603050405020304" pitchFamily="18" charset="0"/>
                <a:cs typeface="Times New Roman" panose="02020603050405020304" pitchFamily="18" charset="0"/>
              </a:rPr>
              <a:t> = </a:t>
            </a:r>
            <a:r>
              <a:rPr lang="en-GB" dirty="0" err="1">
                <a:solidFill>
                  <a:srgbClr val="37474F"/>
                </a:solidFill>
                <a:latin typeface="Times New Roman" panose="02020603050405020304" pitchFamily="18" charset="0"/>
                <a:cs typeface="Times New Roman" panose="02020603050405020304" pitchFamily="18" charset="0"/>
              </a:rPr>
              <a:t>ee.</a:t>
            </a:r>
            <a:r>
              <a:rPr lang="en-GB" dirty="0" err="1">
                <a:solidFill>
                  <a:srgbClr val="9C27B0"/>
                </a:solidFill>
                <a:latin typeface="Times New Roman" panose="02020603050405020304" pitchFamily="18" charset="0"/>
                <a:cs typeface="Times New Roman" panose="02020603050405020304" pitchFamily="18" charset="0"/>
              </a:rPr>
              <a:t>Number</a:t>
            </a:r>
            <a:r>
              <a:rPr lang="en-GB" dirty="0">
                <a:solidFill>
                  <a:srgbClr val="37474F"/>
                </a:solidFill>
                <a:latin typeface="Times New Roman" panose="02020603050405020304" pitchFamily="18" charset="0"/>
                <a:cs typeface="Times New Roman" panose="02020603050405020304" pitchFamily="18" charset="0"/>
              </a:rPr>
              <a:t>(</a:t>
            </a:r>
            <a:r>
              <a:rPr lang="en-GB" dirty="0" err="1">
                <a:solidFill>
                  <a:srgbClr val="9C27B0"/>
                </a:solidFill>
                <a:latin typeface="Times New Roman" panose="02020603050405020304" pitchFamily="18" charset="0"/>
                <a:cs typeface="Times New Roman" panose="02020603050405020304" pitchFamily="18" charset="0"/>
              </a:rPr>
              <a:t>Math</a:t>
            </a:r>
            <a:r>
              <a:rPr lang="en-GB" dirty="0" err="1">
                <a:solidFill>
                  <a:srgbClr val="37474F"/>
                </a:solidFill>
                <a:latin typeface="Times New Roman" panose="02020603050405020304" pitchFamily="18" charset="0"/>
                <a:cs typeface="Times New Roman" panose="02020603050405020304" pitchFamily="18" charset="0"/>
              </a:rPr>
              <a:t>.E</a:t>
            </a:r>
            <a:r>
              <a:rPr lang="en-GB" dirty="0">
                <a:solidFill>
                  <a:srgbClr val="37474F"/>
                </a:solidFill>
                <a:latin typeface="Times New Roman" panose="02020603050405020304" pitchFamily="18" charset="0"/>
                <a:cs typeface="Times New Roman" panose="02020603050405020304" pitchFamily="18" charset="0"/>
              </a:rPr>
              <a:t>);</a:t>
            </a:r>
            <a:br>
              <a:rPr lang="en-GB" dirty="0">
                <a:solidFill>
                  <a:srgbClr val="37474F"/>
                </a:solidFill>
                <a:latin typeface="Times New Roman" panose="02020603050405020304" pitchFamily="18" charset="0"/>
                <a:cs typeface="Times New Roman" panose="02020603050405020304" pitchFamily="18" charset="0"/>
              </a:rPr>
            </a:br>
            <a:r>
              <a:rPr lang="en-GB" dirty="0">
                <a:solidFill>
                  <a:srgbClr val="3B78E7"/>
                </a:solidFill>
                <a:latin typeface="Times New Roman" panose="02020603050405020304" pitchFamily="18" charset="0"/>
                <a:cs typeface="Times New Roman" panose="02020603050405020304" pitchFamily="18" charset="0"/>
              </a:rPr>
              <a:t>print</a:t>
            </a:r>
            <a:r>
              <a:rPr lang="en-GB" dirty="0">
                <a:solidFill>
                  <a:srgbClr val="37474F"/>
                </a:solidFill>
                <a:latin typeface="Times New Roman" panose="02020603050405020304" pitchFamily="18" charset="0"/>
                <a:cs typeface="Times New Roman" panose="02020603050405020304" pitchFamily="18" charset="0"/>
              </a:rPr>
              <a:t>(</a:t>
            </a:r>
            <a:r>
              <a:rPr lang="en-GB" dirty="0">
                <a:solidFill>
                  <a:srgbClr val="0D904F"/>
                </a:solidFill>
                <a:latin typeface="Times New Roman" panose="02020603050405020304" pitchFamily="18" charset="0"/>
                <a:cs typeface="Times New Roman" panose="02020603050405020304" pitchFamily="18" charset="0"/>
              </a:rPr>
              <a:t>'e='</a:t>
            </a:r>
            <a:r>
              <a:rPr lang="en-GB" dirty="0">
                <a:solidFill>
                  <a:srgbClr val="37474F"/>
                </a:solidFill>
                <a:latin typeface="Times New Roman" panose="02020603050405020304" pitchFamily="18" charset="0"/>
                <a:cs typeface="Times New Roman" panose="02020603050405020304" pitchFamily="18" charset="0"/>
              </a:rPr>
              <a:t>, </a:t>
            </a:r>
            <a:r>
              <a:rPr lang="en-GB" dirty="0" err="1">
                <a:solidFill>
                  <a:srgbClr val="37474F"/>
                </a:solidFill>
                <a:latin typeface="Times New Roman" panose="02020603050405020304" pitchFamily="18" charset="0"/>
                <a:cs typeface="Times New Roman" panose="02020603050405020304" pitchFamily="18" charset="0"/>
              </a:rPr>
              <a:t>serverNumber</a:t>
            </a:r>
            <a:r>
              <a:rPr lang="en-GB" dirty="0">
                <a:solidFill>
                  <a:srgbClr val="37474F"/>
                </a:solidFill>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a:p>
            <a:br>
              <a:rPr lang="en-GB" dirty="0">
                <a:latin typeface="Times New Roman" panose="02020603050405020304" pitchFamily="18" charset="0"/>
                <a:cs typeface="Times New Roman" panose="02020603050405020304" pitchFamily="18" charset="0"/>
              </a:rPr>
            </a:br>
            <a:r>
              <a:rPr lang="en-GB" dirty="0">
                <a:solidFill>
                  <a:srgbClr val="212121"/>
                </a:solidFill>
                <a:latin typeface="Times New Roman" panose="02020603050405020304" pitchFamily="18" charset="0"/>
                <a:cs typeface="Times New Roman" panose="02020603050405020304" pitchFamily="18" charset="0"/>
              </a:rPr>
              <a:t>The </a:t>
            </a:r>
            <a:r>
              <a:rPr lang="en-GB" dirty="0" err="1">
                <a:solidFill>
                  <a:srgbClr val="37474F"/>
                </a:solidFill>
                <a:latin typeface="Times New Roman" panose="02020603050405020304" pitchFamily="18" charset="0"/>
                <a:cs typeface="Times New Roman" panose="02020603050405020304" pitchFamily="18" charset="0"/>
              </a:rPr>
              <a:t>ee.String</a:t>
            </a:r>
            <a:r>
              <a:rPr lang="en-GB" dirty="0">
                <a:solidFill>
                  <a:srgbClr val="37474F"/>
                </a:solidFill>
                <a:latin typeface="Times New Roman" panose="02020603050405020304" pitchFamily="18" charset="0"/>
                <a:cs typeface="Times New Roman" panose="02020603050405020304" pitchFamily="18" charset="0"/>
              </a:rPr>
              <a:t>()</a:t>
            </a:r>
            <a:r>
              <a:rPr lang="en-GB" dirty="0">
                <a:solidFill>
                  <a:srgbClr val="212121"/>
                </a:solidFill>
                <a:latin typeface="Times New Roman" panose="02020603050405020304" pitchFamily="18" charset="0"/>
                <a:cs typeface="Times New Roman" panose="02020603050405020304" pitchFamily="18" charset="0"/>
              </a:rPr>
              <a:t> and </a:t>
            </a:r>
            <a:r>
              <a:rPr lang="en-GB" dirty="0" err="1">
                <a:solidFill>
                  <a:srgbClr val="37474F"/>
                </a:solidFill>
                <a:latin typeface="Times New Roman" panose="02020603050405020304" pitchFamily="18" charset="0"/>
                <a:cs typeface="Times New Roman" panose="02020603050405020304" pitchFamily="18" charset="0"/>
              </a:rPr>
              <a:t>ee.Number</a:t>
            </a:r>
            <a:r>
              <a:rPr lang="en-GB" dirty="0">
                <a:solidFill>
                  <a:srgbClr val="37474F"/>
                </a:solidFill>
                <a:latin typeface="Times New Roman" panose="02020603050405020304" pitchFamily="18" charset="0"/>
                <a:cs typeface="Times New Roman" panose="02020603050405020304" pitchFamily="18" charset="0"/>
              </a:rPr>
              <a:t>()</a:t>
            </a:r>
            <a:r>
              <a:rPr lang="en-GB" dirty="0">
                <a:solidFill>
                  <a:srgbClr val="212121"/>
                </a:solidFill>
                <a:latin typeface="Times New Roman" panose="02020603050405020304" pitchFamily="18" charset="0"/>
                <a:cs typeface="Times New Roman" panose="02020603050405020304" pitchFamily="18" charset="0"/>
              </a:rPr>
              <a:t> methods are </a:t>
            </a:r>
            <a:r>
              <a:rPr lang="en-GB" i="1" dirty="0">
                <a:solidFill>
                  <a:srgbClr val="212121"/>
                </a:solidFill>
                <a:latin typeface="Times New Roman" panose="02020603050405020304" pitchFamily="18" charset="0"/>
                <a:cs typeface="Times New Roman" panose="02020603050405020304" pitchFamily="18" charset="0"/>
              </a:rPr>
              <a:t>constructors</a:t>
            </a:r>
            <a:r>
              <a:rPr lang="en-GB" dirty="0">
                <a:solidFill>
                  <a:srgbClr val="212121"/>
                </a:solidFill>
                <a:latin typeface="Times New Roman" panose="02020603050405020304" pitchFamily="18" charset="0"/>
                <a:cs typeface="Times New Roman" panose="02020603050405020304" pitchFamily="18" charset="0"/>
              </a:rPr>
              <a:t>. A constructor takes its argument (and possibly other parameters), puts it in a container, and returns the container and its contents as an Earth Engine object that you can manipulate in your code. Any constructor starting with </a:t>
            </a:r>
            <a:r>
              <a:rPr lang="en-GB" dirty="0" err="1">
                <a:solidFill>
                  <a:srgbClr val="37474F"/>
                </a:solidFill>
                <a:latin typeface="Times New Roman" panose="02020603050405020304" pitchFamily="18" charset="0"/>
                <a:cs typeface="Times New Roman" panose="02020603050405020304" pitchFamily="18" charset="0"/>
              </a:rPr>
              <a:t>ee</a:t>
            </a:r>
            <a:r>
              <a:rPr lang="en-GB" dirty="0">
                <a:solidFill>
                  <a:srgbClr val="212121"/>
                </a:solidFill>
                <a:latin typeface="Times New Roman" panose="02020603050405020304" pitchFamily="18" charset="0"/>
                <a:cs typeface="Times New Roman" panose="02020603050405020304" pitchFamily="18" charset="0"/>
              </a:rPr>
              <a:t> returns an Earth Engine object.</a:t>
            </a:r>
          </a:p>
          <a:p>
            <a:endParaRPr lang="en-GB" dirty="0">
              <a:solidFill>
                <a:srgbClr val="212121"/>
              </a:solidFill>
              <a:latin typeface="Times New Roman" panose="02020603050405020304" pitchFamily="18" charset="0"/>
              <a:cs typeface="Times New Roman" panose="02020603050405020304" pitchFamily="18" charset="0"/>
            </a:endParaRPr>
          </a:p>
          <a:p>
            <a:endParaRPr lang="en-GB" dirty="0">
              <a:solidFill>
                <a:srgbClr val="212121"/>
              </a:solidFill>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hlinkClick r:id="rId2"/>
              </a:rPr>
              <a:t>Run in Code Editor</a:t>
            </a:r>
            <a:endParaRPr lang="en-GB" dirty="0">
              <a:latin typeface="Times New Roman" panose="02020603050405020304" pitchFamily="18" charset="0"/>
              <a:cs typeface="Times New Roman" panose="02020603050405020304" pitchFamily="18" charset="0"/>
            </a:endParaRPr>
          </a:p>
          <a:p>
            <a:br>
              <a:rPr lang="en-GB" dirty="0">
                <a:latin typeface="Times New Roman" panose="02020603050405020304" pitchFamily="18" charset="0"/>
                <a:cs typeface="Times New Roman" panose="02020603050405020304" pitchFamily="18" charset="0"/>
              </a:rPr>
            </a:br>
            <a:endParaRPr lang="en-GH" dirty="0">
              <a:latin typeface="Times New Roman" panose="02020603050405020304" pitchFamily="18" charset="0"/>
              <a:cs typeface="Times New Roman" panose="02020603050405020304" pitchFamily="18" charset="0"/>
            </a:endParaRPr>
          </a:p>
        </p:txBody>
      </p:sp>
      <p:sp>
        <p:nvSpPr>
          <p:cNvPr id="8" name="Title 1">
            <a:extLst>
              <a:ext uri="{FF2B5EF4-FFF2-40B4-BE49-F238E27FC236}">
                <a16:creationId xmlns:a16="http://schemas.microsoft.com/office/drawing/2014/main" id="{8A0FCBD0-0C95-D242-9601-80DE9E790BD8}"/>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Tree>
    <p:extLst>
      <p:ext uri="{BB962C8B-B14F-4D97-AF65-F5344CB8AC3E}">
        <p14:creationId xmlns:p14="http://schemas.microsoft.com/office/powerpoint/2010/main" val="3961165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A15CEFC-4434-E444-92F0-1885D2180C28}"/>
              </a:ext>
            </a:extLst>
          </p:cNvPr>
          <p:cNvSpPr/>
          <p:nvPr/>
        </p:nvSpPr>
        <p:spPr>
          <a:xfrm>
            <a:off x="325464" y="786646"/>
            <a:ext cx="8493071" cy="3570208"/>
          </a:xfrm>
          <a:prstGeom prst="rect">
            <a:avLst/>
          </a:prstGeom>
        </p:spPr>
        <p:txBody>
          <a:bodyPr wrap="square">
            <a:spAutoFit/>
          </a:bodyPr>
          <a:lstStyle/>
          <a:p>
            <a:r>
              <a:rPr lang="en-GB" sz="1800" b="1" dirty="0"/>
              <a:t>Lists</a:t>
            </a:r>
          </a:p>
          <a:p>
            <a:endParaRPr lang="en-GB" sz="1800" dirty="0">
              <a:solidFill>
                <a:srgbClr val="212121"/>
              </a:solidFill>
              <a:latin typeface="Times New Roman" panose="02020603050405020304" pitchFamily="18" charset="0"/>
            </a:endParaRPr>
          </a:p>
          <a:p>
            <a:r>
              <a:rPr lang="en-GB" sz="1800" dirty="0">
                <a:solidFill>
                  <a:srgbClr val="212121"/>
                </a:solidFill>
                <a:latin typeface="Times New Roman" panose="02020603050405020304" pitchFamily="18" charset="0"/>
              </a:rPr>
              <a:t>Define lists with square brackets </a:t>
            </a:r>
            <a:r>
              <a:rPr lang="en-GB" sz="1600" dirty="0">
                <a:solidFill>
                  <a:srgbClr val="37474F"/>
                </a:solidFill>
                <a:latin typeface="Times New Roman" panose="02020603050405020304" pitchFamily="18" charset="0"/>
              </a:rPr>
              <a:t>[]</a:t>
            </a:r>
            <a:r>
              <a:rPr lang="en-GB" sz="1800" dirty="0">
                <a:solidFill>
                  <a:srgbClr val="212121"/>
                </a:solidFill>
                <a:latin typeface="Times New Roman" panose="02020603050405020304" pitchFamily="18" charset="0"/>
              </a:rPr>
              <a:t>. A list of numbers, for example:</a:t>
            </a:r>
            <a:endParaRPr lang="en-GB" dirty="0"/>
          </a:p>
          <a:p>
            <a:br>
              <a:rPr lang="en-GB" dirty="0"/>
            </a:br>
            <a:r>
              <a:rPr lang="en-GB" dirty="0">
                <a:solidFill>
                  <a:srgbClr val="D81B60"/>
                </a:solidFill>
                <a:latin typeface="Times New Roman" panose="02020603050405020304" pitchFamily="18" charset="0"/>
                <a:ea typeface="Source Sans Pro"/>
                <a:cs typeface="Times New Roman" panose="02020603050405020304" pitchFamily="18" charset="0"/>
              </a:rPr>
              <a:t>// Use square brackets [] to make a list</a:t>
            </a:r>
            <a:r>
              <a:rPr lang="en-GB" dirty="0">
                <a:solidFill>
                  <a:srgbClr val="D81B60"/>
                </a:solidFill>
                <a:latin typeface="Times New Roman" panose="02020603050405020304" pitchFamily="18" charset="0"/>
                <a:cs typeface="Times New Roman" panose="02020603050405020304" pitchFamily="18" charset="0"/>
              </a:rPr>
              <a:t>.</a:t>
            </a:r>
            <a:br>
              <a:rPr lang="en-GB" dirty="0">
                <a:solidFill>
                  <a:srgbClr val="D81B60"/>
                </a:solidFill>
                <a:latin typeface="Times New Roman" panose="02020603050405020304" pitchFamily="18" charset="0"/>
                <a:cs typeface="Times New Roman" panose="02020603050405020304" pitchFamily="18" charset="0"/>
              </a:rPr>
            </a:br>
            <a:r>
              <a:rPr lang="en-GB" dirty="0">
                <a:solidFill>
                  <a:srgbClr val="3B78E7"/>
                </a:solidFill>
                <a:latin typeface="Menlo" panose="020B0609030804020204" pitchFamily="49" charset="0"/>
              </a:rPr>
              <a:t>var</a:t>
            </a:r>
            <a:r>
              <a:rPr lang="en-GB" dirty="0">
                <a:solidFill>
                  <a:srgbClr val="37474F"/>
                </a:solidFill>
                <a:latin typeface="Menlo" panose="020B0609030804020204" pitchFamily="49" charset="0"/>
              </a:rPr>
              <a:t> </a:t>
            </a:r>
            <a:r>
              <a:rPr lang="en-GB" dirty="0" err="1">
                <a:solidFill>
                  <a:srgbClr val="37474F"/>
                </a:solidFill>
                <a:latin typeface="Menlo" panose="020B0609030804020204" pitchFamily="49" charset="0"/>
              </a:rPr>
              <a:t>listOfNumbers</a:t>
            </a:r>
            <a:r>
              <a:rPr lang="en-GB" dirty="0">
                <a:solidFill>
                  <a:srgbClr val="37474F"/>
                </a:solidFill>
                <a:latin typeface="Menlo" panose="020B0609030804020204" pitchFamily="49" charset="0"/>
              </a:rPr>
              <a:t> = [</a:t>
            </a:r>
            <a:r>
              <a:rPr lang="en-GB" dirty="0">
                <a:solidFill>
                  <a:srgbClr val="C53929"/>
                </a:solidFill>
                <a:latin typeface="Menlo" panose="020B0609030804020204" pitchFamily="49" charset="0"/>
              </a:rPr>
              <a:t>0</a:t>
            </a:r>
            <a:r>
              <a:rPr lang="en-GB" dirty="0">
                <a:solidFill>
                  <a:srgbClr val="37474F"/>
                </a:solidFill>
                <a:latin typeface="Menlo" panose="020B0609030804020204" pitchFamily="49" charset="0"/>
              </a:rPr>
              <a:t>, </a:t>
            </a:r>
            <a:r>
              <a:rPr lang="en-GB" dirty="0">
                <a:solidFill>
                  <a:srgbClr val="C53929"/>
                </a:solidFill>
                <a:latin typeface="Menlo" panose="020B0609030804020204" pitchFamily="49" charset="0"/>
              </a:rPr>
              <a:t>1</a:t>
            </a:r>
            <a:r>
              <a:rPr lang="en-GB" dirty="0">
                <a:solidFill>
                  <a:srgbClr val="37474F"/>
                </a:solidFill>
                <a:latin typeface="Menlo" panose="020B0609030804020204" pitchFamily="49" charset="0"/>
              </a:rPr>
              <a:t>, </a:t>
            </a:r>
            <a:r>
              <a:rPr lang="en-GB" dirty="0">
                <a:solidFill>
                  <a:srgbClr val="C53929"/>
                </a:solidFill>
                <a:latin typeface="Menlo" panose="020B0609030804020204" pitchFamily="49" charset="0"/>
              </a:rPr>
              <a:t>1</a:t>
            </a:r>
            <a:r>
              <a:rPr lang="en-GB" dirty="0">
                <a:solidFill>
                  <a:srgbClr val="37474F"/>
                </a:solidFill>
                <a:latin typeface="Menlo" panose="020B0609030804020204" pitchFamily="49" charset="0"/>
              </a:rPr>
              <a:t>, </a:t>
            </a:r>
            <a:r>
              <a:rPr lang="en-GB" dirty="0">
                <a:solidFill>
                  <a:srgbClr val="C53929"/>
                </a:solidFill>
                <a:latin typeface="Menlo" panose="020B0609030804020204" pitchFamily="49" charset="0"/>
              </a:rPr>
              <a:t>2</a:t>
            </a:r>
            <a:r>
              <a:rPr lang="en-GB" dirty="0">
                <a:solidFill>
                  <a:srgbClr val="37474F"/>
                </a:solidFill>
                <a:latin typeface="Menlo" panose="020B0609030804020204" pitchFamily="49" charset="0"/>
              </a:rPr>
              <a:t>, </a:t>
            </a:r>
            <a:r>
              <a:rPr lang="en-GB" dirty="0">
                <a:solidFill>
                  <a:srgbClr val="C53929"/>
                </a:solidFill>
                <a:latin typeface="Menlo" panose="020B0609030804020204" pitchFamily="49" charset="0"/>
              </a:rPr>
              <a:t>3</a:t>
            </a:r>
            <a:r>
              <a:rPr lang="en-GB" dirty="0">
                <a:solidFill>
                  <a:srgbClr val="37474F"/>
                </a:solidFill>
                <a:latin typeface="Menlo" panose="020B0609030804020204" pitchFamily="49" charset="0"/>
              </a:rPr>
              <a:t>, </a:t>
            </a:r>
            <a:r>
              <a:rPr lang="en-GB" dirty="0">
                <a:solidFill>
                  <a:srgbClr val="C53929"/>
                </a:solidFill>
                <a:latin typeface="Menlo" panose="020B0609030804020204" pitchFamily="49" charset="0"/>
              </a:rPr>
              <a:t>5</a:t>
            </a:r>
            <a:r>
              <a:rPr lang="en-GB" dirty="0">
                <a:solidFill>
                  <a:srgbClr val="37474F"/>
                </a:solidFill>
                <a:latin typeface="Menlo" panose="020B0609030804020204" pitchFamily="49" charset="0"/>
              </a:rPr>
              <a:t>];</a:t>
            </a:r>
            <a:br>
              <a:rPr lang="en-GB" dirty="0">
                <a:solidFill>
                  <a:srgbClr val="37474F"/>
                </a:solidFill>
                <a:latin typeface="Menlo" panose="020B0609030804020204" pitchFamily="49" charset="0"/>
              </a:rPr>
            </a:br>
            <a:r>
              <a:rPr lang="en-GB" dirty="0">
                <a:solidFill>
                  <a:srgbClr val="3B78E7"/>
                </a:solidFill>
                <a:latin typeface="Menlo" panose="020B0609030804020204" pitchFamily="49" charset="0"/>
              </a:rPr>
              <a:t>print</a:t>
            </a:r>
            <a:r>
              <a:rPr lang="en-GB" dirty="0">
                <a:solidFill>
                  <a:srgbClr val="37474F"/>
                </a:solidFill>
                <a:latin typeface="Menlo" panose="020B0609030804020204" pitchFamily="49" charset="0"/>
              </a:rPr>
              <a:t>(</a:t>
            </a:r>
            <a:r>
              <a:rPr lang="en-GB" dirty="0">
                <a:solidFill>
                  <a:srgbClr val="0D904F"/>
                </a:solidFill>
                <a:latin typeface="Menlo" panose="020B0609030804020204" pitchFamily="49" charset="0"/>
              </a:rPr>
              <a:t>'List of numbers:'</a:t>
            </a:r>
            <a:r>
              <a:rPr lang="en-GB" dirty="0">
                <a:solidFill>
                  <a:srgbClr val="37474F"/>
                </a:solidFill>
                <a:latin typeface="Menlo" panose="020B0609030804020204" pitchFamily="49" charset="0"/>
              </a:rPr>
              <a:t>, </a:t>
            </a:r>
            <a:r>
              <a:rPr lang="en-GB" dirty="0" err="1">
                <a:solidFill>
                  <a:srgbClr val="37474F"/>
                </a:solidFill>
                <a:latin typeface="Menlo" panose="020B0609030804020204" pitchFamily="49" charset="0"/>
              </a:rPr>
              <a:t>listOfNumbers</a:t>
            </a:r>
            <a:r>
              <a:rPr lang="en-GB" dirty="0">
                <a:solidFill>
                  <a:srgbClr val="37474F"/>
                </a:solidFill>
                <a:latin typeface="Menlo" panose="020B0609030804020204" pitchFamily="49" charset="0"/>
              </a:rPr>
              <a:t>);</a:t>
            </a:r>
            <a:endParaRPr lang="en-GB" dirty="0"/>
          </a:p>
          <a:p>
            <a:br>
              <a:rPr lang="en-GB" dirty="0"/>
            </a:br>
            <a:r>
              <a:rPr lang="en-GB" sz="1800" dirty="0">
                <a:solidFill>
                  <a:srgbClr val="212121"/>
                </a:solidFill>
                <a:latin typeface="Times New Roman" panose="02020603050405020304" pitchFamily="18" charset="0"/>
              </a:rPr>
              <a:t>Lists can also store strings or other objects. For example:</a:t>
            </a:r>
            <a:endParaRPr lang="en-GB" dirty="0"/>
          </a:p>
          <a:p>
            <a:br>
              <a:rPr lang="en-GB" dirty="0"/>
            </a:br>
            <a:r>
              <a:rPr lang="en-GB" dirty="0">
                <a:solidFill>
                  <a:srgbClr val="D81B60"/>
                </a:solidFill>
                <a:latin typeface="Times New Roman" panose="02020603050405020304" pitchFamily="18" charset="0"/>
                <a:cs typeface="Times New Roman" panose="02020603050405020304" pitchFamily="18" charset="0"/>
              </a:rPr>
              <a:t>// Make a list of strings.</a:t>
            </a:r>
            <a:br>
              <a:rPr lang="en-GB" dirty="0">
                <a:solidFill>
                  <a:srgbClr val="37474F"/>
                </a:solidFill>
                <a:latin typeface="Menlo" panose="020B0609030804020204" pitchFamily="49" charset="0"/>
              </a:rPr>
            </a:br>
            <a:r>
              <a:rPr lang="en-GB" dirty="0">
                <a:solidFill>
                  <a:srgbClr val="3B78E7"/>
                </a:solidFill>
                <a:latin typeface="Menlo" panose="020B0609030804020204" pitchFamily="49" charset="0"/>
              </a:rPr>
              <a:t>var</a:t>
            </a:r>
            <a:r>
              <a:rPr lang="en-GB" dirty="0">
                <a:solidFill>
                  <a:srgbClr val="37474F"/>
                </a:solidFill>
                <a:latin typeface="Menlo" panose="020B0609030804020204" pitchFamily="49" charset="0"/>
              </a:rPr>
              <a:t> </a:t>
            </a:r>
            <a:r>
              <a:rPr lang="en-GB" dirty="0" err="1">
                <a:solidFill>
                  <a:srgbClr val="37474F"/>
                </a:solidFill>
                <a:latin typeface="Menlo" panose="020B0609030804020204" pitchFamily="49" charset="0"/>
              </a:rPr>
              <a:t>listOfStrings</a:t>
            </a:r>
            <a:r>
              <a:rPr lang="en-GB" dirty="0">
                <a:solidFill>
                  <a:srgbClr val="37474F"/>
                </a:solidFill>
                <a:latin typeface="Menlo" panose="020B0609030804020204" pitchFamily="49" charset="0"/>
              </a:rPr>
              <a:t> = [</a:t>
            </a:r>
            <a:r>
              <a:rPr lang="en-GB" dirty="0">
                <a:solidFill>
                  <a:srgbClr val="0D904F"/>
                </a:solidFill>
                <a:latin typeface="Menlo" panose="020B0609030804020204" pitchFamily="49" charset="0"/>
              </a:rPr>
              <a:t>'a'</a:t>
            </a:r>
            <a:r>
              <a:rPr lang="en-GB" dirty="0">
                <a:solidFill>
                  <a:srgbClr val="37474F"/>
                </a:solidFill>
                <a:latin typeface="Menlo" panose="020B0609030804020204" pitchFamily="49" charset="0"/>
              </a:rPr>
              <a:t>, </a:t>
            </a:r>
            <a:r>
              <a:rPr lang="en-GB" dirty="0">
                <a:solidFill>
                  <a:srgbClr val="0D904F"/>
                </a:solidFill>
                <a:latin typeface="Menlo" panose="020B0609030804020204" pitchFamily="49" charset="0"/>
              </a:rPr>
              <a:t>'b'</a:t>
            </a:r>
            <a:r>
              <a:rPr lang="en-GB" dirty="0">
                <a:solidFill>
                  <a:srgbClr val="37474F"/>
                </a:solidFill>
                <a:latin typeface="Menlo" panose="020B0609030804020204" pitchFamily="49" charset="0"/>
              </a:rPr>
              <a:t>, </a:t>
            </a:r>
            <a:r>
              <a:rPr lang="en-GB" dirty="0">
                <a:solidFill>
                  <a:srgbClr val="0D904F"/>
                </a:solidFill>
                <a:latin typeface="Menlo" panose="020B0609030804020204" pitchFamily="49" charset="0"/>
              </a:rPr>
              <a:t>'c'</a:t>
            </a:r>
            <a:r>
              <a:rPr lang="en-GB" dirty="0">
                <a:solidFill>
                  <a:srgbClr val="37474F"/>
                </a:solidFill>
                <a:latin typeface="Menlo" panose="020B0609030804020204" pitchFamily="49" charset="0"/>
              </a:rPr>
              <a:t>, </a:t>
            </a:r>
            <a:r>
              <a:rPr lang="en-GB" dirty="0">
                <a:solidFill>
                  <a:srgbClr val="0D904F"/>
                </a:solidFill>
                <a:latin typeface="Menlo" panose="020B0609030804020204" pitchFamily="49" charset="0"/>
              </a:rPr>
              <a:t>'d'</a:t>
            </a:r>
            <a:r>
              <a:rPr lang="en-GB" dirty="0">
                <a:solidFill>
                  <a:srgbClr val="37474F"/>
                </a:solidFill>
                <a:latin typeface="Menlo" panose="020B0609030804020204" pitchFamily="49" charset="0"/>
              </a:rPr>
              <a:t>];</a:t>
            </a:r>
            <a:br>
              <a:rPr lang="en-GB" dirty="0">
                <a:solidFill>
                  <a:srgbClr val="37474F"/>
                </a:solidFill>
                <a:latin typeface="Menlo" panose="020B0609030804020204" pitchFamily="49" charset="0"/>
              </a:rPr>
            </a:br>
            <a:r>
              <a:rPr lang="en-GB" dirty="0">
                <a:solidFill>
                  <a:srgbClr val="3B78E7"/>
                </a:solidFill>
                <a:latin typeface="Menlo" panose="020B0609030804020204" pitchFamily="49" charset="0"/>
              </a:rPr>
              <a:t>print</a:t>
            </a:r>
            <a:r>
              <a:rPr lang="en-GB" dirty="0">
                <a:solidFill>
                  <a:srgbClr val="37474F"/>
                </a:solidFill>
                <a:latin typeface="Menlo" panose="020B0609030804020204" pitchFamily="49" charset="0"/>
              </a:rPr>
              <a:t>(</a:t>
            </a:r>
            <a:r>
              <a:rPr lang="en-GB" dirty="0">
                <a:solidFill>
                  <a:srgbClr val="0D904F"/>
                </a:solidFill>
                <a:latin typeface="Menlo" panose="020B0609030804020204" pitchFamily="49" charset="0"/>
              </a:rPr>
              <a:t>'List of strings:'</a:t>
            </a:r>
            <a:r>
              <a:rPr lang="en-GB" dirty="0">
                <a:solidFill>
                  <a:srgbClr val="37474F"/>
                </a:solidFill>
                <a:latin typeface="Menlo" panose="020B0609030804020204" pitchFamily="49" charset="0"/>
              </a:rPr>
              <a:t>, </a:t>
            </a:r>
            <a:r>
              <a:rPr lang="en-GB" dirty="0" err="1">
                <a:solidFill>
                  <a:srgbClr val="37474F"/>
                </a:solidFill>
                <a:latin typeface="Menlo" panose="020B0609030804020204" pitchFamily="49" charset="0"/>
              </a:rPr>
              <a:t>listOfStrings</a:t>
            </a:r>
            <a:r>
              <a:rPr lang="en-GB" dirty="0">
                <a:solidFill>
                  <a:srgbClr val="37474F"/>
                </a:solidFill>
                <a:latin typeface="Menlo" panose="020B0609030804020204" pitchFamily="49" charset="0"/>
              </a:rPr>
              <a:t>);</a:t>
            </a:r>
            <a:endParaRPr lang="en-GB" dirty="0"/>
          </a:p>
          <a:p>
            <a:br>
              <a:rPr lang="en-GB" dirty="0"/>
            </a:br>
            <a:endParaRPr lang="en-GH" dirty="0"/>
          </a:p>
        </p:txBody>
      </p:sp>
      <p:sp>
        <p:nvSpPr>
          <p:cNvPr id="6" name="Title 1">
            <a:extLst>
              <a:ext uri="{FF2B5EF4-FFF2-40B4-BE49-F238E27FC236}">
                <a16:creationId xmlns:a16="http://schemas.microsoft.com/office/drawing/2014/main" id="{22602888-9D8B-AB48-8310-D79E17E6B460}"/>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Tree>
    <p:extLst>
      <p:ext uri="{BB962C8B-B14F-4D97-AF65-F5344CB8AC3E}">
        <p14:creationId xmlns:p14="http://schemas.microsoft.com/office/powerpoint/2010/main" val="901874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8234AAC-D5F5-B24F-BEEB-5EB474F97FB6}"/>
              </a:ext>
            </a:extLst>
          </p:cNvPr>
          <p:cNvSpPr/>
          <p:nvPr/>
        </p:nvSpPr>
        <p:spPr>
          <a:xfrm>
            <a:off x="576870" y="965963"/>
            <a:ext cx="8407570" cy="3416320"/>
          </a:xfrm>
          <a:prstGeom prst="rect">
            <a:avLst/>
          </a:prstGeom>
        </p:spPr>
        <p:txBody>
          <a:bodyPr wrap="square">
            <a:spAutoFit/>
          </a:bodyPr>
          <a:lstStyle/>
          <a:p>
            <a:r>
              <a:rPr lang="en-GB" sz="1200" b="1" dirty="0">
                <a:solidFill>
                  <a:srgbClr val="212121"/>
                </a:solidFill>
                <a:latin typeface="Times New Roman" panose="02020603050405020304" pitchFamily="18" charset="0"/>
                <a:cs typeface="Times New Roman" panose="02020603050405020304" pitchFamily="18" charset="0"/>
              </a:rPr>
              <a:t>Lists (GEE)</a:t>
            </a:r>
            <a:endParaRPr lang="en-GB" sz="1200" dirty="0">
              <a:latin typeface="Times New Roman" panose="02020603050405020304" pitchFamily="18" charset="0"/>
              <a:cs typeface="Times New Roman" panose="02020603050405020304" pitchFamily="18" charset="0"/>
            </a:endParaRPr>
          </a:p>
          <a:p>
            <a:r>
              <a:rPr lang="en-GB" sz="1200" dirty="0">
                <a:solidFill>
                  <a:srgbClr val="212121"/>
                </a:solidFill>
                <a:latin typeface="Times New Roman" panose="02020603050405020304" pitchFamily="18" charset="0"/>
                <a:cs typeface="Times New Roman" panose="02020603050405020304" pitchFamily="18" charset="0"/>
              </a:rPr>
              <a:t>To make a JavaScript list into an </a:t>
            </a:r>
            <a:r>
              <a:rPr lang="en-GB" sz="1200" dirty="0" err="1">
                <a:solidFill>
                  <a:srgbClr val="37474F"/>
                </a:solidFill>
                <a:latin typeface="Times New Roman" panose="02020603050405020304" pitchFamily="18" charset="0"/>
                <a:cs typeface="Times New Roman" panose="02020603050405020304" pitchFamily="18" charset="0"/>
              </a:rPr>
              <a:t>ee.List</a:t>
            </a:r>
            <a:r>
              <a:rPr lang="en-GB" sz="1200" dirty="0">
                <a:solidFill>
                  <a:srgbClr val="212121"/>
                </a:solidFill>
                <a:latin typeface="Times New Roman" panose="02020603050405020304" pitchFamily="18" charset="0"/>
                <a:cs typeface="Times New Roman" panose="02020603050405020304" pitchFamily="18" charset="0"/>
              </a:rPr>
              <a:t> object on the server, you can put a JavaScript literal into a container as with numbers and strings. Earth Engine also provides server-side convenience methods for making sequences of numbers. For example:</a:t>
            </a:r>
            <a:endParaRPr lang="en-GB" sz="1200" dirty="0">
              <a:latin typeface="Times New Roman" panose="02020603050405020304" pitchFamily="18" charset="0"/>
              <a:cs typeface="Times New Roman" panose="02020603050405020304" pitchFamily="18" charset="0"/>
            </a:endParaRPr>
          </a:p>
          <a:p>
            <a:br>
              <a:rPr lang="en-GB" sz="1200" dirty="0">
                <a:latin typeface="Times New Roman" panose="02020603050405020304" pitchFamily="18" charset="0"/>
                <a:cs typeface="Times New Roman" panose="02020603050405020304" pitchFamily="18" charset="0"/>
              </a:rPr>
            </a:br>
            <a:r>
              <a:rPr lang="en-GB" sz="1200" dirty="0">
                <a:solidFill>
                  <a:srgbClr val="D81B60"/>
                </a:solidFill>
                <a:latin typeface="Times New Roman" panose="02020603050405020304" pitchFamily="18" charset="0"/>
                <a:cs typeface="Times New Roman" panose="02020603050405020304" pitchFamily="18" charset="0"/>
              </a:rPr>
              <a:t>// Make a sequence the hard way.</a:t>
            </a:r>
            <a:br>
              <a:rPr lang="en-GB" sz="1200" dirty="0">
                <a:solidFill>
                  <a:srgbClr val="37474F"/>
                </a:solidFill>
                <a:latin typeface="Times New Roman" panose="02020603050405020304" pitchFamily="18" charset="0"/>
                <a:cs typeface="Times New Roman" panose="02020603050405020304" pitchFamily="18" charset="0"/>
              </a:rPr>
            </a:br>
            <a:r>
              <a:rPr lang="en-GB" sz="1200" dirty="0">
                <a:solidFill>
                  <a:srgbClr val="3B78E7"/>
                </a:solidFill>
                <a:latin typeface="Times New Roman" panose="02020603050405020304" pitchFamily="18" charset="0"/>
                <a:cs typeface="Times New Roman" panose="02020603050405020304" pitchFamily="18" charset="0"/>
              </a:rPr>
              <a:t>var</a:t>
            </a:r>
            <a:r>
              <a:rPr lang="en-GB" sz="1200" dirty="0">
                <a:solidFill>
                  <a:srgbClr val="37474F"/>
                </a:solidFill>
                <a:latin typeface="Times New Roman" panose="02020603050405020304" pitchFamily="18" charset="0"/>
                <a:cs typeface="Times New Roman" panose="02020603050405020304" pitchFamily="18" charset="0"/>
              </a:rPr>
              <a:t> </a:t>
            </a:r>
            <a:r>
              <a:rPr lang="en-GB" sz="1200" dirty="0" err="1">
                <a:solidFill>
                  <a:srgbClr val="37474F"/>
                </a:solidFill>
                <a:latin typeface="Times New Roman" panose="02020603050405020304" pitchFamily="18" charset="0"/>
                <a:cs typeface="Times New Roman" panose="02020603050405020304" pitchFamily="18" charset="0"/>
              </a:rPr>
              <a:t>eeList</a:t>
            </a:r>
            <a:r>
              <a:rPr lang="en-GB" sz="1200" dirty="0">
                <a:solidFill>
                  <a:srgbClr val="37474F"/>
                </a:solidFill>
                <a:latin typeface="Times New Roman" panose="02020603050405020304" pitchFamily="18" charset="0"/>
                <a:cs typeface="Times New Roman" panose="02020603050405020304" pitchFamily="18" charset="0"/>
              </a:rPr>
              <a:t> = </a:t>
            </a:r>
            <a:r>
              <a:rPr lang="en-GB" sz="1200" dirty="0" err="1">
                <a:solidFill>
                  <a:srgbClr val="37474F"/>
                </a:solidFill>
                <a:latin typeface="Times New Roman" panose="02020603050405020304" pitchFamily="18" charset="0"/>
                <a:cs typeface="Times New Roman" panose="02020603050405020304" pitchFamily="18" charset="0"/>
              </a:rPr>
              <a:t>ee.</a:t>
            </a:r>
            <a:r>
              <a:rPr lang="en-GB" sz="1200" dirty="0" err="1">
                <a:solidFill>
                  <a:srgbClr val="9C27B0"/>
                </a:solidFill>
                <a:latin typeface="Times New Roman" panose="02020603050405020304" pitchFamily="18" charset="0"/>
                <a:cs typeface="Times New Roman" panose="02020603050405020304" pitchFamily="18" charset="0"/>
              </a:rPr>
              <a:t>List</a:t>
            </a:r>
            <a:r>
              <a:rPr lang="en-GB" sz="1200" dirty="0">
                <a:solidFill>
                  <a:srgbClr val="37474F"/>
                </a:solidFill>
                <a:latin typeface="Times New Roman" panose="02020603050405020304" pitchFamily="18" charset="0"/>
                <a:cs typeface="Times New Roman" panose="02020603050405020304" pitchFamily="18" charset="0"/>
              </a:rPr>
              <a:t>([</a:t>
            </a:r>
            <a:r>
              <a:rPr lang="en-GB" sz="1200" dirty="0">
                <a:solidFill>
                  <a:srgbClr val="C53929"/>
                </a:solidFill>
                <a:latin typeface="Times New Roman" panose="02020603050405020304" pitchFamily="18" charset="0"/>
                <a:cs typeface="Times New Roman" panose="02020603050405020304" pitchFamily="18" charset="0"/>
              </a:rPr>
              <a:t>1</a:t>
            </a:r>
            <a:r>
              <a:rPr lang="en-GB" sz="1200" dirty="0">
                <a:solidFill>
                  <a:srgbClr val="37474F"/>
                </a:solidFill>
                <a:latin typeface="Times New Roman" panose="02020603050405020304" pitchFamily="18" charset="0"/>
                <a:cs typeface="Times New Roman" panose="02020603050405020304" pitchFamily="18" charset="0"/>
              </a:rPr>
              <a:t>, </a:t>
            </a:r>
            <a:r>
              <a:rPr lang="en-GB" sz="1200" dirty="0">
                <a:solidFill>
                  <a:srgbClr val="C53929"/>
                </a:solidFill>
                <a:latin typeface="Times New Roman" panose="02020603050405020304" pitchFamily="18" charset="0"/>
                <a:cs typeface="Times New Roman" panose="02020603050405020304" pitchFamily="18" charset="0"/>
              </a:rPr>
              <a:t>2</a:t>
            </a:r>
            <a:r>
              <a:rPr lang="en-GB" sz="1200" dirty="0">
                <a:solidFill>
                  <a:srgbClr val="37474F"/>
                </a:solidFill>
                <a:latin typeface="Times New Roman" panose="02020603050405020304" pitchFamily="18" charset="0"/>
                <a:cs typeface="Times New Roman" panose="02020603050405020304" pitchFamily="18" charset="0"/>
              </a:rPr>
              <a:t>, </a:t>
            </a:r>
            <a:r>
              <a:rPr lang="en-GB" sz="1200" dirty="0">
                <a:solidFill>
                  <a:srgbClr val="C53929"/>
                </a:solidFill>
                <a:latin typeface="Times New Roman" panose="02020603050405020304" pitchFamily="18" charset="0"/>
                <a:cs typeface="Times New Roman" panose="02020603050405020304" pitchFamily="18" charset="0"/>
              </a:rPr>
              <a:t>3</a:t>
            </a:r>
            <a:r>
              <a:rPr lang="en-GB" sz="1200" dirty="0">
                <a:solidFill>
                  <a:srgbClr val="37474F"/>
                </a:solidFill>
                <a:latin typeface="Times New Roman" panose="02020603050405020304" pitchFamily="18" charset="0"/>
                <a:cs typeface="Times New Roman" panose="02020603050405020304" pitchFamily="18" charset="0"/>
              </a:rPr>
              <a:t>, </a:t>
            </a:r>
            <a:r>
              <a:rPr lang="en-GB" sz="1200" dirty="0">
                <a:solidFill>
                  <a:srgbClr val="C53929"/>
                </a:solidFill>
                <a:latin typeface="Times New Roman" panose="02020603050405020304" pitchFamily="18" charset="0"/>
                <a:cs typeface="Times New Roman" panose="02020603050405020304" pitchFamily="18" charset="0"/>
              </a:rPr>
              <a:t>4</a:t>
            </a:r>
            <a:r>
              <a:rPr lang="en-GB" sz="1200" dirty="0">
                <a:solidFill>
                  <a:srgbClr val="37474F"/>
                </a:solidFill>
                <a:latin typeface="Times New Roman" panose="02020603050405020304" pitchFamily="18" charset="0"/>
                <a:cs typeface="Times New Roman" panose="02020603050405020304" pitchFamily="18" charset="0"/>
              </a:rPr>
              <a:t>, </a:t>
            </a:r>
            <a:r>
              <a:rPr lang="en-GB" sz="1200" dirty="0">
                <a:solidFill>
                  <a:srgbClr val="C53929"/>
                </a:solidFill>
                <a:latin typeface="Times New Roman" panose="02020603050405020304" pitchFamily="18" charset="0"/>
                <a:cs typeface="Times New Roman" panose="02020603050405020304" pitchFamily="18" charset="0"/>
              </a:rPr>
              <a:t>5</a:t>
            </a:r>
            <a:r>
              <a:rPr lang="en-GB" sz="1200" dirty="0">
                <a:solidFill>
                  <a:srgbClr val="37474F"/>
                </a:solidFill>
                <a:latin typeface="Times New Roman" panose="02020603050405020304" pitchFamily="18" charset="0"/>
                <a:cs typeface="Times New Roman" panose="02020603050405020304" pitchFamily="18" charset="0"/>
              </a:rPr>
              <a:t>]);</a:t>
            </a:r>
            <a:br>
              <a:rPr lang="en-GB" sz="1200" dirty="0">
                <a:solidFill>
                  <a:srgbClr val="37474F"/>
                </a:solidFill>
                <a:latin typeface="Times New Roman" panose="02020603050405020304" pitchFamily="18" charset="0"/>
                <a:cs typeface="Times New Roman" panose="02020603050405020304" pitchFamily="18" charset="0"/>
              </a:rPr>
            </a:br>
            <a:r>
              <a:rPr lang="en-GB" sz="1200" dirty="0">
                <a:solidFill>
                  <a:srgbClr val="D81B60"/>
                </a:solidFill>
                <a:latin typeface="Times New Roman" panose="02020603050405020304" pitchFamily="18" charset="0"/>
                <a:cs typeface="Times New Roman" panose="02020603050405020304" pitchFamily="18" charset="0"/>
              </a:rPr>
              <a:t>// Make a sequence the easy way!</a:t>
            </a:r>
            <a:br>
              <a:rPr lang="en-GB" sz="1200" dirty="0">
                <a:solidFill>
                  <a:srgbClr val="37474F"/>
                </a:solidFill>
                <a:latin typeface="Times New Roman" panose="02020603050405020304" pitchFamily="18" charset="0"/>
                <a:cs typeface="Times New Roman" panose="02020603050405020304" pitchFamily="18" charset="0"/>
              </a:rPr>
            </a:br>
            <a:r>
              <a:rPr lang="en-GB" sz="1200" dirty="0">
                <a:solidFill>
                  <a:srgbClr val="3B78E7"/>
                </a:solidFill>
                <a:latin typeface="Times New Roman" panose="02020603050405020304" pitchFamily="18" charset="0"/>
                <a:cs typeface="Times New Roman" panose="02020603050405020304" pitchFamily="18" charset="0"/>
              </a:rPr>
              <a:t>var</a:t>
            </a:r>
            <a:r>
              <a:rPr lang="en-GB" sz="1200" dirty="0">
                <a:solidFill>
                  <a:srgbClr val="37474F"/>
                </a:solidFill>
                <a:latin typeface="Times New Roman" panose="02020603050405020304" pitchFamily="18" charset="0"/>
                <a:cs typeface="Times New Roman" panose="02020603050405020304" pitchFamily="18" charset="0"/>
              </a:rPr>
              <a:t> sequence = </a:t>
            </a:r>
            <a:r>
              <a:rPr lang="en-GB" sz="1200" dirty="0" err="1">
                <a:solidFill>
                  <a:srgbClr val="37474F"/>
                </a:solidFill>
                <a:latin typeface="Times New Roman" panose="02020603050405020304" pitchFamily="18" charset="0"/>
                <a:cs typeface="Times New Roman" panose="02020603050405020304" pitchFamily="18" charset="0"/>
              </a:rPr>
              <a:t>ee.</a:t>
            </a:r>
            <a:r>
              <a:rPr lang="en-GB" sz="1200" dirty="0" err="1">
                <a:solidFill>
                  <a:srgbClr val="9C27B0"/>
                </a:solidFill>
                <a:latin typeface="Times New Roman" panose="02020603050405020304" pitchFamily="18" charset="0"/>
                <a:cs typeface="Times New Roman" panose="02020603050405020304" pitchFamily="18" charset="0"/>
              </a:rPr>
              <a:t>List</a:t>
            </a:r>
            <a:r>
              <a:rPr lang="en-GB" sz="1200" dirty="0" err="1">
                <a:solidFill>
                  <a:srgbClr val="37474F"/>
                </a:solidFill>
                <a:latin typeface="Times New Roman" panose="02020603050405020304" pitchFamily="18" charset="0"/>
                <a:cs typeface="Times New Roman" panose="02020603050405020304" pitchFamily="18" charset="0"/>
              </a:rPr>
              <a:t>.sequence</a:t>
            </a:r>
            <a:r>
              <a:rPr lang="en-GB" sz="1200" dirty="0">
                <a:solidFill>
                  <a:srgbClr val="37474F"/>
                </a:solidFill>
                <a:latin typeface="Times New Roman" panose="02020603050405020304" pitchFamily="18" charset="0"/>
                <a:cs typeface="Times New Roman" panose="02020603050405020304" pitchFamily="18" charset="0"/>
              </a:rPr>
              <a:t>(</a:t>
            </a:r>
            <a:r>
              <a:rPr lang="en-GB" sz="1200" dirty="0">
                <a:solidFill>
                  <a:srgbClr val="C53929"/>
                </a:solidFill>
                <a:latin typeface="Times New Roman" panose="02020603050405020304" pitchFamily="18" charset="0"/>
                <a:cs typeface="Times New Roman" panose="02020603050405020304" pitchFamily="18" charset="0"/>
              </a:rPr>
              <a:t>1</a:t>
            </a:r>
            <a:r>
              <a:rPr lang="en-GB" sz="1200" dirty="0">
                <a:solidFill>
                  <a:srgbClr val="37474F"/>
                </a:solidFill>
                <a:latin typeface="Times New Roman" panose="02020603050405020304" pitchFamily="18" charset="0"/>
                <a:cs typeface="Times New Roman" panose="02020603050405020304" pitchFamily="18" charset="0"/>
              </a:rPr>
              <a:t>, </a:t>
            </a:r>
            <a:r>
              <a:rPr lang="en-GB" sz="1200" dirty="0">
                <a:solidFill>
                  <a:srgbClr val="C53929"/>
                </a:solidFill>
                <a:latin typeface="Times New Roman" panose="02020603050405020304" pitchFamily="18" charset="0"/>
                <a:cs typeface="Times New Roman" panose="02020603050405020304" pitchFamily="18" charset="0"/>
              </a:rPr>
              <a:t>5</a:t>
            </a:r>
            <a:r>
              <a:rPr lang="en-GB" sz="1200" dirty="0">
                <a:solidFill>
                  <a:srgbClr val="37474F"/>
                </a:solidFill>
                <a:latin typeface="Times New Roman" panose="02020603050405020304" pitchFamily="18" charset="0"/>
                <a:cs typeface="Times New Roman" panose="02020603050405020304" pitchFamily="18" charset="0"/>
              </a:rPr>
              <a:t>);</a:t>
            </a:r>
            <a:br>
              <a:rPr lang="en-GB" sz="1200" dirty="0">
                <a:solidFill>
                  <a:srgbClr val="37474F"/>
                </a:solidFill>
                <a:latin typeface="Times New Roman" panose="02020603050405020304" pitchFamily="18" charset="0"/>
                <a:cs typeface="Times New Roman" panose="02020603050405020304" pitchFamily="18" charset="0"/>
              </a:rPr>
            </a:br>
            <a:r>
              <a:rPr lang="en-GB" sz="1200" dirty="0">
                <a:solidFill>
                  <a:srgbClr val="3B78E7"/>
                </a:solidFill>
                <a:latin typeface="Times New Roman" panose="02020603050405020304" pitchFamily="18" charset="0"/>
                <a:cs typeface="Times New Roman" panose="02020603050405020304" pitchFamily="18" charset="0"/>
              </a:rPr>
              <a:t>print</a:t>
            </a:r>
            <a:r>
              <a:rPr lang="en-GB" sz="1200" dirty="0">
                <a:solidFill>
                  <a:srgbClr val="37474F"/>
                </a:solidFill>
                <a:latin typeface="Times New Roman" panose="02020603050405020304" pitchFamily="18" charset="0"/>
                <a:cs typeface="Times New Roman" panose="02020603050405020304" pitchFamily="18" charset="0"/>
              </a:rPr>
              <a:t>(</a:t>
            </a:r>
            <a:r>
              <a:rPr lang="en-GB" sz="1200" dirty="0">
                <a:solidFill>
                  <a:srgbClr val="0D904F"/>
                </a:solidFill>
                <a:latin typeface="Times New Roman" panose="02020603050405020304" pitchFamily="18" charset="0"/>
                <a:cs typeface="Times New Roman" panose="02020603050405020304" pitchFamily="18" charset="0"/>
              </a:rPr>
              <a:t>'Sequence:'</a:t>
            </a:r>
            <a:r>
              <a:rPr lang="en-GB" sz="1200" dirty="0">
                <a:solidFill>
                  <a:srgbClr val="37474F"/>
                </a:solidFill>
                <a:latin typeface="Times New Roman" panose="02020603050405020304" pitchFamily="18" charset="0"/>
                <a:cs typeface="Times New Roman" panose="02020603050405020304" pitchFamily="18" charset="0"/>
              </a:rPr>
              <a:t>, sequence);</a:t>
            </a:r>
            <a:endParaRPr lang="en-GB" sz="1200" dirty="0">
              <a:latin typeface="Times New Roman" panose="02020603050405020304" pitchFamily="18" charset="0"/>
              <a:cs typeface="Times New Roman" panose="02020603050405020304" pitchFamily="18" charset="0"/>
            </a:endParaRPr>
          </a:p>
          <a:p>
            <a:br>
              <a:rPr lang="en-GB" sz="1200" dirty="0">
                <a:latin typeface="Times New Roman" panose="02020603050405020304" pitchFamily="18" charset="0"/>
                <a:cs typeface="Times New Roman" panose="02020603050405020304" pitchFamily="18" charset="0"/>
              </a:rPr>
            </a:br>
            <a:r>
              <a:rPr lang="en-GB" sz="1200" dirty="0">
                <a:solidFill>
                  <a:srgbClr val="212121"/>
                </a:solidFill>
                <a:latin typeface="Times New Roman" panose="02020603050405020304" pitchFamily="18" charset="0"/>
                <a:cs typeface="Times New Roman" panose="02020603050405020304" pitchFamily="18" charset="0"/>
              </a:rPr>
              <a:t>Since the </a:t>
            </a:r>
            <a:r>
              <a:rPr lang="en-GB" sz="1200" dirty="0" err="1">
                <a:solidFill>
                  <a:srgbClr val="37474F"/>
                </a:solidFill>
                <a:latin typeface="Times New Roman" panose="02020603050405020304" pitchFamily="18" charset="0"/>
                <a:cs typeface="Times New Roman" panose="02020603050405020304" pitchFamily="18" charset="0"/>
              </a:rPr>
              <a:t>ee.List</a:t>
            </a:r>
            <a:r>
              <a:rPr lang="en-GB" sz="1200" dirty="0">
                <a:solidFill>
                  <a:srgbClr val="212121"/>
                </a:solidFill>
                <a:latin typeface="Times New Roman" panose="02020603050405020304" pitchFamily="18" charset="0"/>
                <a:cs typeface="Times New Roman" panose="02020603050405020304" pitchFamily="18" charset="0"/>
              </a:rPr>
              <a:t> objects only exist on the server, use Earth Engine provided functions to interact with them. For example, to get something out of the list, use the </a:t>
            </a:r>
            <a:r>
              <a:rPr lang="en-GB" sz="1200" dirty="0">
                <a:solidFill>
                  <a:srgbClr val="37474F"/>
                </a:solidFill>
                <a:latin typeface="Times New Roman" panose="02020603050405020304" pitchFamily="18" charset="0"/>
                <a:cs typeface="Times New Roman" panose="02020603050405020304" pitchFamily="18" charset="0"/>
              </a:rPr>
              <a:t>get()</a:t>
            </a:r>
            <a:r>
              <a:rPr lang="en-GB" sz="1200" dirty="0">
                <a:solidFill>
                  <a:srgbClr val="212121"/>
                </a:solidFill>
                <a:latin typeface="Times New Roman" panose="02020603050405020304" pitchFamily="18" charset="0"/>
                <a:cs typeface="Times New Roman" panose="02020603050405020304" pitchFamily="18" charset="0"/>
              </a:rPr>
              <a:t> method of the </a:t>
            </a:r>
            <a:r>
              <a:rPr lang="en-GB" sz="1200" dirty="0" err="1">
                <a:solidFill>
                  <a:srgbClr val="37474F"/>
                </a:solidFill>
                <a:latin typeface="Times New Roman" panose="02020603050405020304" pitchFamily="18" charset="0"/>
                <a:cs typeface="Times New Roman" panose="02020603050405020304" pitchFamily="18" charset="0"/>
              </a:rPr>
              <a:t>ee.List</a:t>
            </a:r>
            <a:r>
              <a:rPr lang="en-GB" sz="1200" dirty="0">
                <a:solidFill>
                  <a:srgbClr val="212121"/>
                </a:solidFill>
                <a:latin typeface="Times New Roman" panose="02020603050405020304" pitchFamily="18" charset="0"/>
                <a:cs typeface="Times New Roman" panose="02020603050405020304" pitchFamily="18" charset="0"/>
              </a:rPr>
              <a:t> object:</a:t>
            </a:r>
            <a:endParaRPr lang="en-GB" sz="1200" dirty="0">
              <a:latin typeface="Times New Roman" panose="02020603050405020304" pitchFamily="18" charset="0"/>
              <a:cs typeface="Times New Roman" panose="02020603050405020304" pitchFamily="18" charset="0"/>
            </a:endParaRPr>
          </a:p>
          <a:p>
            <a:br>
              <a:rPr lang="en-GB" sz="1200" dirty="0">
                <a:latin typeface="Times New Roman" panose="02020603050405020304" pitchFamily="18" charset="0"/>
                <a:cs typeface="Times New Roman" panose="02020603050405020304" pitchFamily="18" charset="0"/>
              </a:rPr>
            </a:br>
            <a:r>
              <a:rPr lang="en-GB" sz="1200" dirty="0">
                <a:solidFill>
                  <a:srgbClr val="D81B60"/>
                </a:solidFill>
                <a:latin typeface="Times New Roman" panose="02020603050405020304" pitchFamily="18" charset="0"/>
                <a:cs typeface="Times New Roman" panose="02020603050405020304" pitchFamily="18" charset="0"/>
              </a:rPr>
              <a:t>// Use a method on an </a:t>
            </a:r>
            <a:r>
              <a:rPr lang="en-GB" sz="1200" dirty="0" err="1">
                <a:solidFill>
                  <a:srgbClr val="D81B60"/>
                </a:solidFill>
                <a:latin typeface="Times New Roman" panose="02020603050405020304" pitchFamily="18" charset="0"/>
                <a:cs typeface="Times New Roman" panose="02020603050405020304" pitchFamily="18" charset="0"/>
              </a:rPr>
              <a:t>ee.List</a:t>
            </a:r>
            <a:r>
              <a:rPr lang="en-GB" sz="1200" dirty="0">
                <a:solidFill>
                  <a:srgbClr val="D81B60"/>
                </a:solidFill>
                <a:latin typeface="Times New Roman" panose="02020603050405020304" pitchFamily="18" charset="0"/>
                <a:cs typeface="Times New Roman" panose="02020603050405020304" pitchFamily="18" charset="0"/>
              </a:rPr>
              <a:t> to extract a value.</a:t>
            </a:r>
            <a:br>
              <a:rPr lang="en-GB" sz="1200" dirty="0">
                <a:solidFill>
                  <a:srgbClr val="37474F"/>
                </a:solidFill>
                <a:latin typeface="Times New Roman" panose="02020603050405020304" pitchFamily="18" charset="0"/>
                <a:cs typeface="Times New Roman" panose="02020603050405020304" pitchFamily="18" charset="0"/>
              </a:rPr>
            </a:br>
            <a:r>
              <a:rPr lang="en-GB" sz="1200" dirty="0">
                <a:solidFill>
                  <a:srgbClr val="3B78E7"/>
                </a:solidFill>
                <a:latin typeface="Times New Roman" panose="02020603050405020304" pitchFamily="18" charset="0"/>
                <a:cs typeface="Times New Roman" panose="02020603050405020304" pitchFamily="18" charset="0"/>
              </a:rPr>
              <a:t>var</a:t>
            </a:r>
            <a:r>
              <a:rPr lang="en-GB" sz="1200" dirty="0">
                <a:solidFill>
                  <a:srgbClr val="37474F"/>
                </a:solidFill>
                <a:latin typeface="Times New Roman" panose="02020603050405020304" pitchFamily="18" charset="0"/>
                <a:cs typeface="Times New Roman" panose="02020603050405020304" pitchFamily="18" charset="0"/>
              </a:rPr>
              <a:t> value = </a:t>
            </a:r>
            <a:r>
              <a:rPr lang="en-GB" sz="1200" dirty="0" err="1">
                <a:solidFill>
                  <a:srgbClr val="37474F"/>
                </a:solidFill>
                <a:latin typeface="Times New Roman" panose="02020603050405020304" pitchFamily="18" charset="0"/>
                <a:cs typeface="Times New Roman" panose="02020603050405020304" pitchFamily="18" charset="0"/>
              </a:rPr>
              <a:t>sequence.</a:t>
            </a:r>
            <a:r>
              <a:rPr lang="en-GB" sz="1200" dirty="0" err="1">
                <a:solidFill>
                  <a:srgbClr val="3B78E7"/>
                </a:solidFill>
                <a:latin typeface="Times New Roman" panose="02020603050405020304" pitchFamily="18" charset="0"/>
                <a:cs typeface="Times New Roman" panose="02020603050405020304" pitchFamily="18" charset="0"/>
              </a:rPr>
              <a:t>get</a:t>
            </a:r>
            <a:r>
              <a:rPr lang="en-GB" sz="1200" dirty="0">
                <a:solidFill>
                  <a:srgbClr val="37474F"/>
                </a:solidFill>
                <a:latin typeface="Times New Roman" panose="02020603050405020304" pitchFamily="18" charset="0"/>
                <a:cs typeface="Times New Roman" panose="02020603050405020304" pitchFamily="18" charset="0"/>
              </a:rPr>
              <a:t>(</a:t>
            </a:r>
            <a:r>
              <a:rPr lang="en-GB" sz="1200" dirty="0">
                <a:solidFill>
                  <a:srgbClr val="C53929"/>
                </a:solidFill>
                <a:latin typeface="Times New Roman" panose="02020603050405020304" pitchFamily="18" charset="0"/>
                <a:cs typeface="Times New Roman" panose="02020603050405020304" pitchFamily="18" charset="0"/>
              </a:rPr>
              <a:t>2</a:t>
            </a:r>
            <a:r>
              <a:rPr lang="en-GB" sz="1200" dirty="0">
                <a:solidFill>
                  <a:srgbClr val="37474F"/>
                </a:solidFill>
                <a:latin typeface="Times New Roman" panose="02020603050405020304" pitchFamily="18" charset="0"/>
                <a:cs typeface="Times New Roman" panose="02020603050405020304" pitchFamily="18" charset="0"/>
              </a:rPr>
              <a:t>);</a:t>
            </a:r>
            <a:br>
              <a:rPr lang="en-GB" sz="1200" dirty="0">
                <a:solidFill>
                  <a:srgbClr val="37474F"/>
                </a:solidFill>
                <a:latin typeface="Times New Roman" panose="02020603050405020304" pitchFamily="18" charset="0"/>
                <a:cs typeface="Times New Roman" panose="02020603050405020304" pitchFamily="18" charset="0"/>
              </a:rPr>
            </a:br>
            <a:r>
              <a:rPr lang="en-GB" sz="1200" dirty="0">
                <a:solidFill>
                  <a:srgbClr val="3B78E7"/>
                </a:solidFill>
                <a:latin typeface="Times New Roman" panose="02020603050405020304" pitchFamily="18" charset="0"/>
                <a:cs typeface="Times New Roman" panose="02020603050405020304" pitchFamily="18" charset="0"/>
              </a:rPr>
              <a:t>print</a:t>
            </a:r>
            <a:r>
              <a:rPr lang="en-GB" sz="1200" dirty="0">
                <a:solidFill>
                  <a:srgbClr val="37474F"/>
                </a:solidFill>
                <a:latin typeface="Times New Roman" panose="02020603050405020304" pitchFamily="18" charset="0"/>
                <a:cs typeface="Times New Roman" panose="02020603050405020304" pitchFamily="18" charset="0"/>
              </a:rPr>
              <a:t>(</a:t>
            </a:r>
            <a:r>
              <a:rPr lang="en-GB" sz="1200" dirty="0">
                <a:solidFill>
                  <a:srgbClr val="0D904F"/>
                </a:solidFill>
                <a:latin typeface="Times New Roman" panose="02020603050405020304" pitchFamily="18" charset="0"/>
                <a:cs typeface="Times New Roman" panose="02020603050405020304" pitchFamily="18" charset="0"/>
              </a:rPr>
              <a:t>'Value at index 2:'</a:t>
            </a:r>
            <a:r>
              <a:rPr lang="en-GB" sz="1200" dirty="0">
                <a:solidFill>
                  <a:srgbClr val="37474F"/>
                </a:solidFill>
                <a:latin typeface="Times New Roman" panose="02020603050405020304" pitchFamily="18" charset="0"/>
                <a:cs typeface="Times New Roman" panose="02020603050405020304" pitchFamily="18" charset="0"/>
              </a:rPr>
              <a:t>, value);</a:t>
            </a:r>
            <a:endParaRPr lang="en-GB" sz="1200" dirty="0">
              <a:latin typeface="Times New Roman" panose="02020603050405020304" pitchFamily="18" charset="0"/>
              <a:cs typeface="Times New Roman" panose="02020603050405020304" pitchFamily="18" charset="0"/>
            </a:endParaRPr>
          </a:p>
          <a:p>
            <a:endParaRPr lang="en-GB" sz="1200" dirty="0">
              <a:latin typeface="Times New Roman" panose="02020603050405020304" pitchFamily="18" charset="0"/>
              <a:cs typeface="Times New Roman" panose="02020603050405020304" pitchFamily="18" charset="0"/>
            </a:endParaRPr>
          </a:p>
          <a:p>
            <a:r>
              <a:rPr lang="en-GB" sz="1200" dirty="0">
                <a:latin typeface="Times New Roman" panose="02020603050405020304" pitchFamily="18" charset="0"/>
                <a:cs typeface="Times New Roman" panose="02020603050405020304" pitchFamily="18" charset="0"/>
                <a:hlinkClick r:id="rId2"/>
              </a:rPr>
              <a:t>Run in Code Editor</a:t>
            </a:r>
            <a:endParaRPr lang="en-GH" sz="1200" dirty="0">
              <a:latin typeface="Times New Roman" panose="02020603050405020304" pitchFamily="18" charset="0"/>
              <a:cs typeface="Times New Roman" panose="02020603050405020304" pitchFamily="18" charset="0"/>
            </a:endParaRPr>
          </a:p>
        </p:txBody>
      </p:sp>
      <p:sp>
        <p:nvSpPr>
          <p:cNvPr id="9" name="Title 1">
            <a:extLst>
              <a:ext uri="{FF2B5EF4-FFF2-40B4-BE49-F238E27FC236}">
                <a16:creationId xmlns:a16="http://schemas.microsoft.com/office/drawing/2014/main" id="{99908344-EDA4-AB47-86FE-E7AC4FF22243}"/>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Tree>
    <p:extLst>
      <p:ext uri="{BB962C8B-B14F-4D97-AF65-F5344CB8AC3E}">
        <p14:creationId xmlns:p14="http://schemas.microsoft.com/office/powerpoint/2010/main" val="13112927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C874AFF-A799-9240-A5F9-4D906C836F15}"/>
              </a:ext>
            </a:extLst>
          </p:cNvPr>
          <p:cNvSpPr/>
          <p:nvPr/>
        </p:nvSpPr>
        <p:spPr>
          <a:xfrm>
            <a:off x="870560" y="640452"/>
            <a:ext cx="8098076" cy="4001095"/>
          </a:xfrm>
          <a:prstGeom prst="rect">
            <a:avLst/>
          </a:prstGeom>
        </p:spPr>
        <p:txBody>
          <a:bodyPr wrap="square">
            <a:spAutoFit/>
          </a:bodyPr>
          <a:lstStyle/>
          <a:p>
            <a:r>
              <a:rPr lang="en-GB" sz="1600" b="1" dirty="0">
                <a:solidFill>
                  <a:srgbClr val="212121"/>
                </a:solidFill>
                <a:latin typeface="Times New Roman" panose="02020603050405020304" pitchFamily="18" charset="0"/>
              </a:rPr>
              <a:t>Objects(Dictionary)</a:t>
            </a:r>
            <a:endParaRPr lang="en-GB" dirty="0"/>
          </a:p>
          <a:p>
            <a:br>
              <a:rPr lang="en-GB" dirty="0"/>
            </a:br>
            <a:r>
              <a:rPr lang="en-GB" dirty="0">
                <a:solidFill>
                  <a:srgbClr val="212121"/>
                </a:solidFill>
                <a:latin typeface="Times New Roman" panose="02020603050405020304" pitchFamily="18" charset="0"/>
              </a:rPr>
              <a:t>Objects in JavaScript are dictionaries of </a:t>
            </a:r>
            <a:r>
              <a:rPr lang="en-GB" sz="1050" dirty="0">
                <a:solidFill>
                  <a:srgbClr val="37474F"/>
                </a:solidFill>
                <a:latin typeface="Menlo" panose="020B0609030804020204" pitchFamily="49" charset="0"/>
              </a:rPr>
              <a:t>key: value</a:t>
            </a:r>
            <a:r>
              <a:rPr lang="en-GB" sz="1050" dirty="0">
                <a:solidFill>
                  <a:srgbClr val="212121"/>
                </a:solidFill>
                <a:latin typeface="Menlo" panose="020B0609030804020204" pitchFamily="49" charset="0"/>
              </a:rPr>
              <a:t> </a:t>
            </a:r>
            <a:r>
              <a:rPr lang="en-GB" dirty="0">
                <a:solidFill>
                  <a:srgbClr val="212121"/>
                </a:solidFill>
                <a:latin typeface="Times New Roman" panose="02020603050405020304" pitchFamily="18" charset="0"/>
              </a:rPr>
              <a:t>pairs. Make an object (or dictionary) using curly brackets </a:t>
            </a:r>
            <a:r>
              <a:rPr lang="en-GB" sz="1200" dirty="0">
                <a:solidFill>
                  <a:srgbClr val="37474F"/>
                </a:solidFill>
                <a:latin typeface="Times New Roman" panose="02020603050405020304" pitchFamily="18" charset="0"/>
              </a:rPr>
              <a:t>{}</a:t>
            </a:r>
            <a:r>
              <a:rPr lang="en-GB" dirty="0">
                <a:solidFill>
                  <a:srgbClr val="212121"/>
                </a:solidFill>
                <a:latin typeface="Times New Roman" panose="02020603050405020304" pitchFamily="18" charset="0"/>
              </a:rPr>
              <a:t>, for example:</a:t>
            </a:r>
            <a:endParaRPr lang="en-GB" dirty="0"/>
          </a:p>
          <a:p>
            <a:br>
              <a:rPr lang="en-GB" dirty="0"/>
            </a:br>
            <a:r>
              <a:rPr lang="en-GB" dirty="0">
                <a:solidFill>
                  <a:srgbClr val="D81B60"/>
                </a:solidFill>
                <a:latin typeface="Times New Roman" panose="02020603050405020304" pitchFamily="18" charset="0"/>
                <a:cs typeface="Times New Roman" panose="02020603050405020304" pitchFamily="18" charset="0"/>
              </a:rPr>
              <a:t>// Use curly brackets {} to make a dictionary of </a:t>
            </a:r>
            <a:r>
              <a:rPr lang="en-GB" dirty="0" err="1">
                <a:solidFill>
                  <a:srgbClr val="D81B60"/>
                </a:solidFill>
                <a:latin typeface="Times New Roman" panose="02020603050405020304" pitchFamily="18" charset="0"/>
                <a:cs typeface="Times New Roman" panose="02020603050405020304" pitchFamily="18" charset="0"/>
              </a:rPr>
              <a:t>key:value</a:t>
            </a:r>
            <a:r>
              <a:rPr lang="en-GB" dirty="0">
                <a:solidFill>
                  <a:srgbClr val="D81B60"/>
                </a:solidFill>
                <a:latin typeface="Times New Roman" panose="02020603050405020304" pitchFamily="18" charset="0"/>
                <a:cs typeface="Times New Roman" panose="02020603050405020304" pitchFamily="18" charset="0"/>
              </a:rPr>
              <a:t> pairs.</a:t>
            </a:r>
          </a:p>
          <a:p>
            <a:r>
              <a:rPr lang="en-GB" sz="1100" dirty="0">
                <a:solidFill>
                  <a:srgbClr val="3B78E7"/>
                </a:solidFill>
                <a:latin typeface="Menlo" panose="020B0609030804020204" pitchFamily="49" charset="0"/>
              </a:rPr>
              <a:t>var</a:t>
            </a:r>
            <a:r>
              <a:rPr lang="en-GB" dirty="0">
                <a:solidFill>
                  <a:srgbClr val="212121"/>
                </a:solidFill>
                <a:latin typeface="Times New Roman" panose="02020603050405020304" pitchFamily="18" charset="0"/>
              </a:rPr>
              <a:t> object = {</a:t>
            </a:r>
            <a:endParaRPr lang="en-GB" dirty="0"/>
          </a:p>
          <a:p>
            <a:r>
              <a:rPr lang="en-GB" dirty="0">
                <a:solidFill>
                  <a:srgbClr val="212121"/>
                </a:solidFill>
                <a:latin typeface="Times New Roman" panose="02020603050405020304" pitchFamily="18" charset="0"/>
              </a:rPr>
              <a:t>  foo: </a:t>
            </a:r>
            <a:r>
              <a:rPr lang="en-GB" sz="1100" dirty="0">
                <a:solidFill>
                  <a:srgbClr val="0D904F"/>
                </a:solidFill>
                <a:latin typeface="Menlo" panose="020B0609030804020204" pitchFamily="49" charset="0"/>
              </a:rPr>
              <a:t>'bar'</a:t>
            </a:r>
            <a:r>
              <a:rPr lang="en-GB" dirty="0">
                <a:solidFill>
                  <a:srgbClr val="212121"/>
                </a:solidFill>
                <a:latin typeface="Times New Roman" panose="02020603050405020304" pitchFamily="18" charset="0"/>
              </a:rPr>
              <a:t>,</a:t>
            </a:r>
            <a:endParaRPr lang="en-GB" dirty="0"/>
          </a:p>
          <a:p>
            <a:r>
              <a:rPr lang="en-GB" dirty="0">
                <a:solidFill>
                  <a:srgbClr val="212121"/>
                </a:solidFill>
                <a:latin typeface="Times New Roman" panose="02020603050405020304" pitchFamily="18" charset="0"/>
              </a:rPr>
              <a:t>  </a:t>
            </a:r>
            <a:r>
              <a:rPr lang="en-GB" dirty="0" err="1">
                <a:solidFill>
                  <a:srgbClr val="212121"/>
                </a:solidFill>
                <a:latin typeface="Times New Roman" panose="02020603050405020304" pitchFamily="18" charset="0"/>
              </a:rPr>
              <a:t>baz</a:t>
            </a:r>
            <a:r>
              <a:rPr lang="en-GB" dirty="0">
                <a:solidFill>
                  <a:srgbClr val="212121"/>
                </a:solidFill>
                <a:latin typeface="Times New Roman" panose="02020603050405020304" pitchFamily="18" charset="0"/>
              </a:rPr>
              <a:t>: </a:t>
            </a:r>
            <a:r>
              <a:rPr lang="en-GB" sz="1100" dirty="0">
                <a:solidFill>
                  <a:srgbClr val="C53929"/>
                </a:solidFill>
                <a:latin typeface="Menlo" panose="020B0609030804020204" pitchFamily="49" charset="0"/>
              </a:rPr>
              <a:t>13</a:t>
            </a:r>
            <a:r>
              <a:rPr lang="en-GB" dirty="0">
                <a:solidFill>
                  <a:srgbClr val="212121"/>
                </a:solidFill>
                <a:latin typeface="Times New Roman" panose="02020603050405020304" pitchFamily="18" charset="0"/>
              </a:rPr>
              <a:t>,</a:t>
            </a:r>
            <a:endParaRPr lang="en-GB" dirty="0"/>
          </a:p>
          <a:p>
            <a:r>
              <a:rPr lang="en-GB" dirty="0">
                <a:solidFill>
                  <a:srgbClr val="212121"/>
                </a:solidFill>
                <a:latin typeface="Times New Roman" panose="02020603050405020304" pitchFamily="18" charset="0"/>
              </a:rPr>
              <a:t>  stuff: [</a:t>
            </a:r>
            <a:r>
              <a:rPr lang="en-GB" sz="1100" dirty="0">
                <a:solidFill>
                  <a:srgbClr val="0D904F"/>
                </a:solidFill>
                <a:latin typeface="Menlo" panose="020B0609030804020204" pitchFamily="49" charset="0"/>
              </a:rPr>
              <a:t>'this', 'that', 'the other thing'</a:t>
            </a:r>
            <a:r>
              <a:rPr lang="en-GB" dirty="0">
                <a:solidFill>
                  <a:srgbClr val="212121"/>
                </a:solidFill>
                <a:latin typeface="Times New Roman" panose="02020603050405020304" pitchFamily="18" charset="0"/>
              </a:rPr>
              <a:t>]</a:t>
            </a:r>
            <a:endParaRPr lang="en-GB" dirty="0"/>
          </a:p>
          <a:p>
            <a:r>
              <a:rPr lang="en-GB" dirty="0">
                <a:solidFill>
                  <a:srgbClr val="212121"/>
                </a:solidFill>
                <a:latin typeface="Times New Roman" panose="02020603050405020304" pitchFamily="18" charset="0"/>
              </a:rPr>
              <a:t>};</a:t>
            </a:r>
            <a:endParaRPr lang="en-GB" dirty="0"/>
          </a:p>
          <a:p>
            <a:r>
              <a:rPr lang="en-GB" sz="1100" dirty="0">
                <a:solidFill>
                  <a:srgbClr val="3B78E7"/>
                </a:solidFill>
                <a:latin typeface="Menlo" panose="020B0609030804020204" pitchFamily="49" charset="0"/>
              </a:rPr>
              <a:t>print</a:t>
            </a:r>
            <a:r>
              <a:rPr lang="en-GB" dirty="0">
                <a:solidFill>
                  <a:srgbClr val="212121"/>
                </a:solidFill>
                <a:latin typeface="Times New Roman" panose="02020603050405020304" pitchFamily="18" charset="0"/>
              </a:rPr>
              <a:t>(</a:t>
            </a:r>
            <a:r>
              <a:rPr lang="en-GB" sz="1100" dirty="0">
                <a:solidFill>
                  <a:srgbClr val="0D904F"/>
                </a:solidFill>
                <a:latin typeface="Menlo" panose="020B0609030804020204" pitchFamily="49" charset="0"/>
              </a:rPr>
              <a:t>'Dictionary:'</a:t>
            </a:r>
            <a:r>
              <a:rPr lang="en-GB" dirty="0">
                <a:solidFill>
                  <a:srgbClr val="212121"/>
                </a:solidFill>
                <a:latin typeface="Times New Roman" panose="02020603050405020304" pitchFamily="18" charset="0"/>
              </a:rPr>
              <a:t>, object);</a:t>
            </a:r>
            <a:endParaRPr lang="en-GB" dirty="0"/>
          </a:p>
          <a:p>
            <a:r>
              <a:rPr lang="en-GB" dirty="0">
                <a:solidFill>
                  <a:srgbClr val="D81B60"/>
                </a:solidFill>
                <a:latin typeface="Times New Roman" panose="02020603050405020304" pitchFamily="18" charset="0"/>
                <a:ea typeface="Source Sans Pro"/>
                <a:cs typeface="Times New Roman" panose="02020603050405020304" pitchFamily="18" charset="0"/>
              </a:rPr>
              <a:t>// Access dictionary items using square brackets.</a:t>
            </a:r>
          </a:p>
          <a:p>
            <a:r>
              <a:rPr lang="en-GB" sz="1100" dirty="0">
                <a:solidFill>
                  <a:srgbClr val="3B78E7"/>
                </a:solidFill>
                <a:latin typeface="Menlo" panose="020B0609030804020204" pitchFamily="49" charset="0"/>
              </a:rPr>
              <a:t>print</a:t>
            </a:r>
            <a:r>
              <a:rPr lang="en-GB" dirty="0">
                <a:solidFill>
                  <a:srgbClr val="212121"/>
                </a:solidFill>
                <a:latin typeface="Times New Roman" panose="02020603050405020304" pitchFamily="18" charset="0"/>
              </a:rPr>
              <a:t>(</a:t>
            </a:r>
            <a:r>
              <a:rPr lang="en-GB" sz="1100" dirty="0">
                <a:solidFill>
                  <a:srgbClr val="0D904F"/>
                </a:solidFill>
                <a:latin typeface="Menlo" panose="020B0609030804020204" pitchFamily="49" charset="0"/>
              </a:rPr>
              <a:t>'Print foo:'</a:t>
            </a:r>
            <a:r>
              <a:rPr lang="en-GB" dirty="0">
                <a:solidFill>
                  <a:srgbClr val="212121"/>
                </a:solidFill>
                <a:latin typeface="Times New Roman" panose="02020603050405020304" pitchFamily="18" charset="0"/>
              </a:rPr>
              <a:t>, object[</a:t>
            </a:r>
            <a:r>
              <a:rPr lang="en-GB" sz="1100" dirty="0">
                <a:solidFill>
                  <a:srgbClr val="0D904F"/>
                </a:solidFill>
                <a:latin typeface="Menlo" panose="020B0609030804020204" pitchFamily="49" charset="0"/>
              </a:rPr>
              <a:t>'foo'</a:t>
            </a:r>
            <a:r>
              <a:rPr lang="en-GB" dirty="0">
                <a:solidFill>
                  <a:srgbClr val="212121"/>
                </a:solidFill>
                <a:latin typeface="Times New Roman" panose="02020603050405020304" pitchFamily="18" charset="0"/>
              </a:rPr>
              <a:t>]);</a:t>
            </a:r>
            <a:endParaRPr lang="en-GB" dirty="0"/>
          </a:p>
          <a:p>
            <a:r>
              <a:rPr lang="en-GB" dirty="0">
                <a:solidFill>
                  <a:srgbClr val="D81B60"/>
                </a:solidFill>
                <a:latin typeface="Times New Roman" panose="02020603050405020304" pitchFamily="18" charset="0"/>
                <a:ea typeface="Source Sans Pro"/>
                <a:cs typeface="Times New Roman" panose="02020603050405020304" pitchFamily="18" charset="0"/>
              </a:rPr>
              <a:t>// Access dictionary items using dot notation.</a:t>
            </a:r>
          </a:p>
          <a:p>
            <a:r>
              <a:rPr lang="en-GB" sz="1100" dirty="0">
                <a:solidFill>
                  <a:srgbClr val="3B78E7"/>
                </a:solidFill>
                <a:latin typeface="Menlo" panose="020B0609030804020204" pitchFamily="49" charset="0"/>
              </a:rPr>
              <a:t>print</a:t>
            </a:r>
            <a:r>
              <a:rPr lang="en-GB" dirty="0">
                <a:solidFill>
                  <a:srgbClr val="212121"/>
                </a:solidFill>
                <a:latin typeface="Times New Roman" panose="02020603050405020304" pitchFamily="18" charset="0"/>
              </a:rPr>
              <a:t>(</a:t>
            </a:r>
            <a:r>
              <a:rPr lang="en-GB" sz="1100" dirty="0">
                <a:solidFill>
                  <a:srgbClr val="0D904F"/>
                </a:solidFill>
                <a:latin typeface="Menlo" panose="020B0609030804020204" pitchFamily="49" charset="0"/>
              </a:rPr>
              <a:t>'Print stuff:'</a:t>
            </a:r>
            <a:r>
              <a:rPr lang="en-GB" dirty="0">
                <a:solidFill>
                  <a:srgbClr val="212121"/>
                </a:solidFill>
                <a:latin typeface="Times New Roman" panose="02020603050405020304" pitchFamily="18" charset="0"/>
              </a:rPr>
              <a:t>, </a:t>
            </a:r>
            <a:r>
              <a:rPr lang="en-GB" dirty="0" err="1">
                <a:solidFill>
                  <a:srgbClr val="212121"/>
                </a:solidFill>
                <a:latin typeface="Times New Roman" panose="02020603050405020304" pitchFamily="18" charset="0"/>
              </a:rPr>
              <a:t>object.stuff</a:t>
            </a:r>
            <a:r>
              <a:rPr lang="en-GB" dirty="0">
                <a:solidFill>
                  <a:srgbClr val="212121"/>
                </a:solidFill>
                <a:latin typeface="Times New Roman" panose="02020603050405020304" pitchFamily="18" charset="0"/>
              </a:rPr>
              <a:t>);</a:t>
            </a:r>
            <a:endParaRPr lang="en-GB" dirty="0"/>
          </a:p>
          <a:p>
            <a:br>
              <a:rPr lang="en-GB" dirty="0"/>
            </a:br>
            <a:endParaRPr lang="en-GH" dirty="0"/>
          </a:p>
        </p:txBody>
      </p:sp>
      <p:sp>
        <p:nvSpPr>
          <p:cNvPr id="7" name="Title 1">
            <a:extLst>
              <a:ext uri="{FF2B5EF4-FFF2-40B4-BE49-F238E27FC236}">
                <a16:creationId xmlns:a16="http://schemas.microsoft.com/office/drawing/2014/main" id="{900713EB-669E-4D40-BFF6-1E8D23D5718D}"/>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Tree>
    <p:extLst>
      <p:ext uri="{BB962C8B-B14F-4D97-AF65-F5344CB8AC3E}">
        <p14:creationId xmlns:p14="http://schemas.microsoft.com/office/powerpoint/2010/main" val="2480926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EF2CCC-AD8B-AC44-86D0-A36CBCC7FE14}"/>
              </a:ext>
            </a:extLst>
          </p:cNvPr>
          <p:cNvSpPr/>
          <p:nvPr/>
        </p:nvSpPr>
        <p:spPr>
          <a:xfrm>
            <a:off x="452064" y="501952"/>
            <a:ext cx="8769648" cy="4293483"/>
          </a:xfrm>
          <a:prstGeom prst="rect">
            <a:avLst/>
          </a:prstGeom>
        </p:spPr>
        <p:txBody>
          <a:bodyPr wrap="square">
            <a:spAutoFit/>
          </a:bodyPr>
          <a:lstStyle/>
          <a:p>
            <a:r>
              <a:rPr lang="en-GB" b="1" dirty="0">
                <a:solidFill>
                  <a:srgbClr val="212121"/>
                </a:solidFill>
                <a:latin typeface="Times New Roman" panose="02020603050405020304" pitchFamily="18" charset="0"/>
              </a:rPr>
              <a:t>Dictionaries (GEE)</a:t>
            </a:r>
            <a:endParaRPr lang="en-GB" dirty="0"/>
          </a:p>
          <a:p>
            <a:br>
              <a:rPr lang="en-GB" dirty="0"/>
            </a:br>
            <a:r>
              <a:rPr lang="en-GB" dirty="0">
                <a:solidFill>
                  <a:srgbClr val="212121"/>
                </a:solidFill>
                <a:latin typeface="Times New Roman" panose="02020603050405020304" pitchFamily="18" charset="0"/>
              </a:rPr>
              <a:t>You can construct an Earth Engine </a:t>
            </a:r>
            <a:r>
              <a:rPr lang="en-GB" sz="1050" dirty="0">
                <a:solidFill>
                  <a:srgbClr val="37474F"/>
                </a:solidFill>
                <a:latin typeface="Menlo" panose="020B0609030804020204" pitchFamily="49" charset="0"/>
              </a:rPr>
              <a:t>Dictionary</a:t>
            </a:r>
            <a:r>
              <a:rPr lang="en-GB" dirty="0">
                <a:solidFill>
                  <a:srgbClr val="212121"/>
                </a:solidFill>
                <a:latin typeface="Times New Roman" panose="02020603050405020304" pitchFamily="18" charset="0"/>
              </a:rPr>
              <a:t> from a JavaScript object, as with strings, numbers and lists. At construction time, you can use JavaScript functionality to initialize the Earth Engine object. In this case an </a:t>
            </a:r>
            <a:r>
              <a:rPr lang="en-GB" sz="1050" dirty="0" err="1">
                <a:solidFill>
                  <a:srgbClr val="37474F"/>
                </a:solidFill>
                <a:latin typeface="Menlo" panose="020B0609030804020204" pitchFamily="49" charset="0"/>
              </a:rPr>
              <a:t>ee.Dictionary</a:t>
            </a:r>
            <a:r>
              <a:rPr lang="en-GB" sz="1050" dirty="0">
                <a:solidFill>
                  <a:srgbClr val="212121"/>
                </a:solidFill>
                <a:latin typeface="Menlo" panose="020B0609030804020204" pitchFamily="49" charset="0"/>
              </a:rPr>
              <a:t> </a:t>
            </a:r>
            <a:r>
              <a:rPr lang="en-GB" dirty="0">
                <a:solidFill>
                  <a:srgbClr val="212121"/>
                </a:solidFill>
                <a:latin typeface="Times New Roman" panose="02020603050405020304" pitchFamily="18" charset="0"/>
              </a:rPr>
              <a:t>is constructed directly from a JavaScript literal object:</a:t>
            </a:r>
            <a:endParaRPr lang="en-GB" dirty="0"/>
          </a:p>
          <a:p>
            <a:br>
              <a:rPr lang="en-GB" dirty="0"/>
            </a:br>
            <a:r>
              <a:rPr lang="en-GB" sz="1050" dirty="0">
                <a:solidFill>
                  <a:srgbClr val="D81B60"/>
                </a:solidFill>
                <a:latin typeface="Menlo" panose="020B0609030804020204" pitchFamily="49" charset="0"/>
              </a:rPr>
              <a:t>// Make a Dictionary on the server.</a:t>
            </a:r>
            <a:br>
              <a:rPr lang="en-GB" sz="1050" dirty="0">
                <a:solidFill>
                  <a:srgbClr val="37474F"/>
                </a:solidFill>
                <a:latin typeface="Menlo" panose="020B0609030804020204" pitchFamily="49" charset="0"/>
              </a:rPr>
            </a:br>
            <a:r>
              <a:rPr lang="en-GB" sz="1050" dirty="0">
                <a:solidFill>
                  <a:srgbClr val="3B78E7"/>
                </a:solidFill>
                <a:latin typeface="Menlo" panose="020B0609030804020204" pitchFamily="49" charset="0"/>
              </a:rPr>
              <a:t>var</a:t>
            </a:r>
            <a:r>
              <a:rPr lang="en-GB" sz="1050" dirty="0">
                <a:solidFill>
                  <a:srgbClr val="37474F"/>
                </a:solidFill>
                <a:latin typeface="Menlo" panose="020B0609030804020204" pitchFamily="49" charset="0"/>
              </a:rPr>
              <a:t> dictionary = </a:t>
            </a:r>
            <a:r>
              <a:rPr lang="en-GB" sz="1050" dirty="0" err="1">
                <a:solidFill>
                  <a:srgbClr val="37474F"/>
                </a:solidFill>
                <a:latin typeface="Menlo" panose="020B0609030804020204" pitchFamily="49" charset="0"/>
              </a:rPr>
              <a:t>ee.</a:t>
            </a:r>
            <a:r>
              <a:rPr lang="en-GB" sz="1050" dirty="0" err="1">
                <a:solidFill>
                  <a:srgbClr val="9C27B0"/>
                </a:solidFill>
                <a:latin typeface="Menlo" panose="020B0609030804020204" pitchFamily="49" charset="0"/>
              </a:rPr>
              <a:t>Dictionary</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e: </a:t>
            </a:r>
            <a:r>
              <a:rPr lang="en-GB" sz="1050" dirty="0" err="1">
                <a:solidFill>
                  <a:srgbClr val="9C27B0"/>
                </a:solidFill>
                <a:latin typeface="Menlo" panose="020B0609030804020204" pitchFamily="49" charset="0"/>
              </a:rPr>
              <a:t>Math</a:t>
            </a:r>
            <a:r>
              <a:rPr lang="en-GB" sz="1050" dirty="0" err="1">
                <a:solidFill>
                  <a:srgbClr val="37474F"/>
                </a:solidFill>
                <a:latin typeface="Menlo" panose="020B0609030804020204" pitchFamily="49" charset="0"/>
              </a:rPr>
              <a:t>.E</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pi: </a:t>
            </a:r>
            <a:r>
              <a:rPr lang="en-GB" sz="1050" dirty="0" err="1">
                <a:solidFill>
                  <a:srgbClr val="9C27B0"/>
                </a:solidFill>
                <a:latin typeface="Menlo" panose="020B0609030804020204" pitchFamily="49" charset="0"/>
              </a:rPr>
              <a:t>Math</a:t>
            </a:r>
            <a:r>
              <a:rPr lang="en-GB" sz="1050" dirty="0" err="1">
                <a:solidFill>
                  <a:srgbClr val="37474F"/>
                </a:solidFill>
                <a:latin typeface="Menlo" panose="020B0609030804020204" pitchFamily="49" charset="0"/>
              </a:rPr>
              <a:t>.PI</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  phi: (</a:t>
            </a:r>
            <a:r>
              <a:rPr lang="en-GB" sz="1050" dirty="0">
                <a:solidFill>
                  <a:srgbClr val="C53929"/>
                </a:solidFill>
                <a:latin typeface="Menlo" panose="020B0609030804020204" pitchFamily="49" charset="0"/>
              </a:rPr>
              <a:t>1</a:t>
            </a:r>
            <a:r>
              <a:rPr lang="en-GB" sz="1050" dirty="0">
                <a:solidFill>
                  <a:srgbClr val="37474F"/>
                </a:solidFill>
                <a:latin typeface="Menlo" panose="020B0609030804020204" pitchFamily="49" charset="0"/>
              </a:rPr>
              <a:t> + </a:t>
            </a:r>
            <a:r>
              <a:rPr lang="en-GB" sz="1050" dirty="0" err="1">
                <a:solidFill>
                  <a:srgbClr val="9C27B0"/>
                </a:solidFill>
                <a:latin typeface="Menlo" panose="020B0609030804020204" pitchFamily="49" charset="0"/>
              </a:rPr>
              <a:t>Math</a:t>
            </a:r>
            <a:r>
              <a:rPr lang="en-GB" sz="1050" dirty="0" err="1">
                <a:solidFill>
                  <a:srgbClr val="37474F"/>
                </a:solidFill>
                <a:latin typeface="Menlo" panose="020B0609030804020204" pitchFamily="49" charset="0"/>
              </a:rPr>
              <a:t>.sqrt</a:t>
            </a:r>
            <a:r>
              <a:rPr lang="en-GB" sz="1050" dirty="0">
                <a:solidFill>
                  <a:srgbClr val="37474F"/>
                </a:solidFill>
                <a:latin typeface="Menlo" panose="020B0609030804020204" pitchFamily="49" charset="0"/>
              </a:rPr>
              <a:t>(</a:t>
            </a:r>
            <a:r>
              <a:rPr lang="en-GB" sz="1050" dirty="0">
                <a:solidFill>
                  <a:srgbClr val="C53929"/>
                </a:solidFill>
                <a:latin typeface="Menlo" panose="020B0609030804020204" pitchFamily="49" charset="0"/>
              </a:rPr>
              <a:t>5</a:t>
            </a:r>
            <a:r>
              <a:rPr lang="en-GB" sz="1050" dirty="0">
                <a:solidFill>
                  <a:srgbClr val="37474F"/>
                </a:solidFill>
                <a:latin typeface="Menlo" panose="020B0609030804020204" pitchFamily="49" charset="0"/>
              </a:rPr>
              <a:t>)) / </a:t>
            </a:r>
            <a:r>
              <a:rPr lang="en-GB" sz="1050" dirty="0">
                <a:solidFill>
                  <a:srgbClr val="C53929"/>
                </a:solidFill>
                <a:latin typeface="Menlo" panose="020B0609030804020204" pitchFamily="49" charset="0"/>
              </a:rPr>
              <a:t>2</a:t>
            </a:r>
            <a:br>
              <a:rPr lang="en-GB" sz="1050" dirty="0">
                <a:solidFill>
                  <a:srgbClr val="37474F"/>
                </a:solidFill>
                <a:latin typeface="Menlo" panose="020B0609030804020204" pitchFamily="49" charset="0"/>
              </a:rPr>
            </a:b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br>
              <a:rPr lang="en-GB" sz="1050" dirty="0">
                <a:solidFill>
                  <a:srgbClr val="37474F"/>
                </a:solidFill>
                <a:latin typeface="Menlo" panose="020B0609030804020204" pitchFamily="49" charset="0"/>
              </a:rPr>
            </a:br>
            <a:r>
              <a:rPr lang="en-GB" sz="1050" dirty="0">
                <a:solidFill>
                  <a:srgbClr val="D81B60"/>
                </a:solidFill>
                <a:latin typeface="Menlo" panose="020B0609030804020204" pitchFamily="49" charset="0"/>
              </a:rPr>
              <a:t>// Get some values from the dictionary.</a:t>
            </a:r>
            <a:br>
              <a:rPr lang="en-GB" sz="1050" dirty="0">
                <a:solidFill>
                  <a:srgbClr val="37474F"/>
                </a:solidFill>
                <a:latin typeface="Menlo" panose="020B0609030804020204" pitchFamily="49" charset="0"/>
              </a:rPr>
            </a:b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'Euler:'</a:t>
            </a:r>
            <a:r>
              <a:rPr lang="en-GB" sz="1050" dirty="0">
                <a:solidFill>
                  <a:srgbClr val="37474F"/>
                </a:solidFill>
                <a:latin typeface="Menlo" panose="020B0609030804020204" pitchFamily="49" charset="0"/>
              </a:rPr>
              <a:t>, </a:t>
            </a:r>
            <a:r>
              <a:rPr lang="en-GB" sz="1050" dirty="0" err="1">
                <a:solidFill>
                  <a:srgbClr val="37474F"/>
                </a:solidFill>
                <a:latin typeface="Menlo" panose="020B0609030804020204" pitchFamily="49" charset="0"/>
              </a:rPr>
              <a:t>dictionary.</a:t>
            </a:r>
            <a:r>
              <a:rPr lang="en-GB" sz="1050" dirty="0" err="1">
                <a:solidFill>
                  <a:srgbClr val="3B78E7"/>
                </a:solidFill>
                <a:latin typeface="Menlo" panose="020B0609030804020204" pitchFamily="49" charset="0"/>
              </a:rPr>
              <a:t>get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'e'</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'Pi:'</a:t>
            </a:r>
            <a:r>
              <a:rPr lang="en-GB" sz="1050" dirty="0">
                <a:solidFill>
                  <a:srgbClr val="37474F"/>
                </a:solidFill>
                <a:latin typeface="Menlo" panose="020B0609030804020204" pitchFamily="49" charset="0"/>
              </a:rPr>
              <a:t>, </a:t>
            </a:r>
            <a:r>
              <a:rPr lang="en-GB" sz="1050" dirty="0" err="1">
                <a:solidFill>
                  <a:srgbClr val="37474F"/>
                </a:solidFill>
                <a:latin typeface="Menlo" panose="020B0609030804020204" pitchFamily="49" charset="0"/>
              </a:rPr>
              <a:t>dictionary.</a:t>
            </a:r>
            <a:r>
              <a:rPr lang="en-GB" sz="1050" dirty="0" err="1">
                <a:solidFill>
                  <a:srgbClr val="3B78E7"/>
                </a:solidFill>
                <a:latin typeface="Menlo" panose="020B0609030804020204" pitchFamily="49" charset="0"/>
              </a:rPr>
              <a:t>get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'pi'</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'Golden ratio:'</a:t>
            </a:r>
            <a:r>
              <a:rPr lang="en-GB" sz="1050" dirty="0">
                <a:solidFill>
                  <a:srgbClr val="37474F"/>
                </a:solidFill>
                <a:latin typeface="Menlo" panose="020B0609030804020204" pitchFamily="49" charset="0"/>
              </a:rPr>
              <a:t>, </a:t>
            </a:r>
            <a:r>
              <a:rPr lang="en-GB" sz="1050" dirty="0" err="1">
                <a:solidFill>
                  <a:srgbClr val="37474F"/>
                </a:solidFill>
                <a:latin typeface="Menlo" panose="020B0609030804020204" pitchFamily="49" charset="0"/>
              </a:rPr>
              <a:t>dictionary.</a:t>
            </a:r>
            <a:r>
              <a:rPr lang="en-GB" sz="1050" dirty="0" err="1">
                <a:solidFill>
                  <a:srgbClr val="3B78E7"/>
                </a:solidFill>
                <a:latin typeface="Menlo" panose="020B0609030804020204" pitchFamily="49" charset="0"/>
              </a:rPr>
              <a:t>get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'phi'</a:t>
            </a:r>
            <a:r>
              <a:rPr lang="en-GB" sz="1050" dirty="0">
                <a:solidFill>
                  <a:srgbClr val="37474F"/>
                </a:solidFill>
                <a:latin typeface="Menlo" panose="020B0609030804020204" pitchFamily="49" charset="0"/>
              </a:rPr>
              <a:t>));</a:t>
            </a:r>
            <a:br>
              <a:rPr lang="en-GB" sz="1050" dirty="0">
                <a:solidFill>
                  <a:srgbClr val="37474F"/>
                </a:solidFill>
                <a:latin typeface="Menlo" panose="020B0609030804020204" pitchFamily="49" charset="0"/>
              </a:rPr>
            </a:br>
            <a:br>
              <a:rPr lang="en-GB" sz="1050" dirty="0">
                <a:solidFill>
                  <a:srgbClr val="37474F"/>
                </a:solidFill>
                <a:latin typeface="Menlo" panose="020B0609030804020204" pitchFamily="49" charset="0"/>
              </a:rPr>
            </a:br>
            <a:r>
              <a:rPr lang="en-GB" sz="1050" dirty="0">
                <a:solidFill>
                  <a:srgbClr val="D81B60"/>
                </a:solidFill>
                <a:latin typeface="Menlo" panose="020B0609030804020204" pitchFamily="49" charset="0"/>
              </a:rPr>
              <a:t>// Get all the keys:</a:t>
            </a:r>
            <a:br>
              <a:rPr lang="en-GB" sz="1050" dirty="0">
                <a:solidFill>
                  <a:srgbClr val="37474F"/>
                </a:solidFill>
                <a:latin typeface="Menlo" panose="020B0609030804020204" pitchFamily="49" charset="0"/>
              </a:rPr>
            </a:br>
            <a:r>
              <a:rPr lang="en-GB" sz="1050" dirty="0">
                <a:solidFill>
                  <a:srgbClr val="3B78E7"/>
                </a:solidFill>
                <a:latin typeface="Menlo" panose="020B0609030804020204" pitchFamily="49" charset="0"/>
              </a:rPr>
              <a:t>print</a:t>
            </a:r>
            <a:r>
              <a:rPr lang="en-GB" sz="1050" dirty="0">
                <a:solidFill>
                  <a:srgbClr val="37474F"/>
                </a:solidFill>
                <a:latin typeface="Menlo" panose="020B0609030804020204" pitchFamily="49" charset="0"/>
              </a:rPr>
              <a:t>(</a:t>
            </a:r>
            <a:r>
              <a:rPr lang="en-GB" sz="1050" dirty="0">
                <a:solidFill>
                  <a:srgbClr val="0D904F"/>
                </a:solidFill>
                <a:latin typeface="Menlo" panose="020B0609030804020204" pitchFamily="49" charset="0"/>
              </a:rPr>
              <a:t>'Keys: '</a:t>
            </a:r>
            <a:r>
              <a:rPr lang="en-GB" sz="1050" dirty="0">
                <a:solidFill>
                  <a:srgbClr val="37474F"/>
                </a:solidFill>
                <a:latin typeface="Menlo" panose="020B0609030804020204" pitchFamily="49" charset="0"/>
              </a:rPr>
              <a:t>, </a:t>
            </a:r>
            <a:r>
              <a:rPr lang="en-GB" sz="1050" dirty="0" err="1">
                <a:solidFill>
                  <a:srgbClr val="37474F"/>
                </a:solidFill>
                <a:latin typeface="Menlo" panose="020B0609030804020204" pitchFamily="49" charset="0"/>
              </a:rPr>
              <a:t>dictionary.keys</a:t>
            </a:r>
            <a:r>
              <a:rPr lang="en-GB" sz="1050" dirty="0">
                <a:solidFill>
                  <a:srgbClr val="37474F"/>
                </a:solidFill>
                <a:latin typeface="Menlo" panose="020B0609030804020204" pitchFamily="49" charset="0"/>
              </a:rPr>
              <a:t>());</a:t>
            </a:r>
            <a:endParaRPr lang="en-GB" dirty="0"/>
          </a:p>
          <a:p>
            <a:endParaRPr lang="en-GB" dirty="0"/>
          </a:p>
          <a:p>
            <a:r>
              <a:rPr lang="en-GB" dirty="0">
                <a:hlinkClick r:id="rId2"/>
              </a:rPr>
              <a:t>Run in Code Editor</a:t>
            </a:r>
            <a:br>
              <a:rPr lang="en-GB" dirty="0"/>
            </a:br>
            <a:endParaRPr lang="en-GH" dirty="0"/>
          </a:p>
        </p:txBody>
      </p:sp>
      <p:sp>
        <p:nvSpPr>
          <p:cNvPr id="8" name="Title 1">
            <a:extLst>
              <a:ext uri="{FF2B5EF4-FFF2-40B4-BE49-F238E27FC236}">
                <a16:creationId xmlns:a16="http://schemas.microsoft.com/office/drawing/2014/main" id="{493A1882-9D9B-AC4D-881B-539CBCCBC35A}"/>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Tree>
    <p:extLst>
      <p:ext uri="{BB962C8B-B14F-4D97-AF65-F5344CB8AC3E}">
        <p14:creationId xmlns:p14="http://schemas.microsoft.com/office/powerpoint/2010/main" val="617725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4990945-191B-6A44-8334-62F3E4D7CC0F}"/>
              </a:ext>
            </a:extLst>
          </p:cNvPr>
          <p:cNvSpPr/>
          <p:nvPr/>
        </p:nvSpPr>
        <p:spPr>
          <a:xfrm>
            <a:off x="297641" y="555813"/>
            <a:ext cx="8183573" cy="4031873"/>
          </a:xfrm>
          <a:prstGeom prst="rect">
            <a:avLst/>
          </a:prstGeom>
        </p:spPr>
        <p:txBody>
          <a:bodyPr wrap="square">
            <a:spAutoFit/>
          </a:bodyPr>
          <a:lstStyle/>
          <a:p>
            <a:r>
              <a:rPr lang="en-GB" sz="1800" b="1" dirty="0">
                <a:solidFill>
                  <a:srgbClr val="212121"/>
                </a:solidFill>
                <a:latin typeface="Times New Roman" panose="02020603050405020304" pitchFamily="18" charset="0"/>
                <a:cs typeface="Times New Roman" panose="02020603050405020304" pitchFamily="18" charset="0"/>
              </a:rPr>
              <a:t>Dates</a:t>
            </a:r>
            <a:endParaRPr lang="en-GB" dirty="0">
              <a:latin typeface="Times New Roman" panose="02020603050405020304" pitchFamily="18" charset="0"/>
              <a:cs typeface="Times New Roman" panose="02020603050405020304" pitchFamily="18" charset="0"/>
            </a:endParaRPr>
          </a:p>
          <a:p>
            <a:br>
              <a:rPr lang="en-GB" dirty="0">
                <a:latin typeface="Times New Roman" panose="02020603050405020304" pitchFamily="18" charset="0"/>
                <a:cs typeface="Times New Roman" panose="02020603050405020304" pitchFamily="18" charset="0"/>
              </a:rPr>
            </a:br>
            <a:r>
              <a:rPr lang="en-GB" dirty="0">
                <a:solidFill>
                  <a:srgbClr val="212121"/>
                </a:solidFill>
                <a:latin typeface="Times New Roman" panose="02020603050405020304" pitchFamily="18" charset="0"/>
                <a:cs typeface="Times New Roman" panose="02020603050405020304" pitchFamily="18" charset="0"/>
              </a:rPr>
              <a:t>Date objects are the way Earth Engine represents time. As in the previous examples, it is important to distinguish between a JavaScript </a:t>
            </a:r>
            <a:r>
              <a:rPr lang="en-GB" sz="1050" dirty="0">
                <a:solidFill>
                  <a:srgbClr val="039BE5"/>
                </a:solidFill>
                <a:latin typeface="Times New Roman" panose="02020603050405020304" pitchFamily="18" charset="0"/>
                <a:cs typeface="Times New Roman" panose="02020603050405020304" pitchFamily="18" charset="0"/>
                <a:hlinkClick r:id="rId2"/>
              </a:rPr>
              <a:t>Date</a:t>
            </a:r>
            <a:r>
              <a:rPr lang="en-GB" dirty="0">
                <a:solidFill>
                  <a:srgbClr val="212121"/>
                </a:solidFill>
                <a:latin typeface="Times New Roman" panose="02020603050405020304" pitchFamily="18" charset="0"/>
                <a:cs typeface="Times New Roman" panose="02020603050405020304" pitchFamily="18" charset="0"/>
              </a:rPr>
              <a:t> object and an Earth Engine </a:t>
            </a:r>
            <a:r>
              <a:rPr lang="en-GB" sz="1050" dirty="0" err="1">
                <a:solidFill>
                  <a:srgbClr val="37474F"/>
                </a:solidFill>
                <a:latin typeface="Times New Roman" panose="02020603050405020304" pitchFamily="18" charset="0"/>
                <a:cs typeface="Times New Roman" panose="02020603050405020304" pitchFamily="18" charset="0"/>
              </a:rPr>
              <a:t>ee.Date</a:t>
            </a:r>
            <a:r>
              <a:rPr lang="en-GB" sz="1050" dirty="0" err="1">
                <a:solidFill>
                  <a:srgbClr val="212121"/>
                </a:solidFill>
                <a:latin typeface="Times New Roman" panose="02020603050405020304" pitchFamily="18" charset="0"/>
                <a:cs typeface="Times New Roman" panose="02020603050405020304" pitchFamily="18" charset="0"/>
              </a:rPr>
              <a:t>object</a:t>
            </a:r>
            <a:r>
              <a:rPr lang="en-GB" dirty="0">
                <a:solidFill>
                  <a:srgbClr val="212121"/>
                </a:solidFill>
                <a:latin typeface="Times New Roman" panose="02020603050405020304" pitchFamily="18" charset="0"/>
                <a:cs typeface="Times New Roman" panose="02020603050405020304" pitchFamily="18" charset="0"/>
              </a:rPr>
              <a:t>. Construct an </a:t>
            </a:r>
            <a:r>
              <a:rPr lang="en-GB" sz="1050" dirty="0" err="1">
                <a:solidFill>
                  <a:srgbClr val="37474F"/>
                </a:solidFill>
                <a:latin typeface="Times New Roman" panose="02020603050405020304" pitchFamily="18" charset="0"/>
                <a:cs typeface="Times New Roman" panose="02020603050405020304" pitchFamily="18" charset="0"/>
              </a:rPr>
              <a:t>ee.Date</a:t>
            </a:r>
            <a:r>
              <a:rPr lang="en-GB" sz="1050" dirty="0">
                <a:solidFill>
                  <a:srgbClr val="212121"/>
                </a:solidFill>
                <a:latin typeface="Times New Roman" panose="02020603050405020304" pitchFamily="18" charset="0"/>
                <a:cs typeface="Times New Roman" panose="02020603050405020304" pitchFamily="18" charset="0"/>
              </a:rPr>
              <a:t> </a:t>
            </a:r>
            <a:r>
              <a:rPr lang="en-GB" dirty="0">
                <a:solidFill>
                  <a:srgbClr val="212121"/>
                </a:solidFill>
                <a:latin typeface="Times New Roman" panose="02020603050405020304" pitchFamily="18" charset="0"/>
                <a:cs typeface="Times New Roman" panose="02020603050405020304" pitchFamily="18" charset="0"/>
              </a:rPr>
              <a:t>from a string, from a JavaScript </a:t>
            </a:r>
            <a:r>
              <a:rPr lang="en-GB" sz="1200" dirty="0">
                <a:solidFill>
                  <a:srgbClr val="37474F"/>
                </a:solidFill>
                <a:latin typeface="Times New Roman" panose="02020603050405020304" pitchFamily="18" charset="0"/>
                <a:cs typeface="Times New Roman" panose="02020603050405020304" pitchFamily="18" charset="0"/>
              </a:rPr>
              <a:t>Date</a:t>
            </a:r>
            <a:r>
              <a:rPr lang="en-GB" dirty="0">
                <a:solidFill>
                  <a:srgbClr val="212121"/>
                </a:solidFill>
                <a:latin typeface="Times New Roman" panose="02020603050405020304" pitchFamily="18" charset="0"/>
                <a:cs typeface="Times New Roman" panose="02020603050405020304" pitchFamily="18" charset="0"/>
              </a:rPr>
              <a:t>, or using static methods provided by the </a:t>
            </a:r>
            <a:r>
              <a:rPr lang="en-GB" sz="1050" dirty="0" err="1">
                <a:solidFill>
                  <a:srgbClr val="37474F"/>
                </a:solidFill>
                <a:latin typeface="Times New Roman" panose="02020603050405020304" pitchFamily="18" charset="0"/>
                <a:cs typeface="Times New Roman" panose="02020603050405020304" pitchFamily="18" charset="0"/>
              </a:rPr>
              <a:t>ee.Date</a:t>
            </a:r>
            <a:r>
              <a:rPr lang="en-GB" sz="1050" dirty="0">
                <a:solidFill>
                  <a:srgbClr val="212121"/>
                </a:solidFill>
                <a:latin typeface="Times New Roman" panose="02020603050405020304" pitchFamily="18" charset="0"/>
                <a:cs typeface="Times New Roman" panose="02020603050405020304" pitchFamily="18" charset="0"/>
              </a:rPr>
              <a:t> </a:t>
            </a:r>
            <a:r>
              <a:rPr lang="en-GB" dirty="0">
                <a:solidFill>
                  <a:srgbClr val="212121"/>
                </a:solidFill>
                <a:latin typeface="Times New Roman" panose="02020603050405020304" pitchFamily="18" charset="0"/>
                <a:cs typeface="Times New Roman" panose="02020603050405020304" pitchFamily="18" charset="0"/>
              </a:rPr>
              <a:t>class. (See the Date section in the </a:t>
            </a:r>
            <a:r>
              <a:rPr lang="en-GB" b="1" dirty="0">
                <a:solidFill>
                  <a:srgbClr val="039BE5"/>
                </a:solidFill>
                <a:latin typeface="Times New Roman" panose="02020603050405020304" pitchFamily="18" charset="0"/>
                <a:cs typeface="Times New Roman" panose="02020603050405020304" pitchFamily="18" charset="0"/>
                <a:hlinkClick r:id="rId3"/>
              </a:rPr>
              <a:t>Docs</a:t>
            </a:r>
            <a:r>
              <a:rPr lang="en-GB" dirty="0">
                <a:solidFill>
                  <a:srgbClr val="039BE5"/>
                </a:solidFill>
                <a:latin typeface="Times New Roman" panose="02020603050405020304" pitchFamily="18" charset="0"/>
                <a:cs typeface="Times New Roman" panose="02020603050405020304" pitchFamily="18" charset="0"/>
                <a:hlinkClick r:id="rId3"/>
              </a:rPr>
              <a:t> tab</a:t>
            </a:r>
            <a:r>
              <a:rPr lang="en-GB" dirty="0">
                <a:solidFill>
                  <a:srgbClr val="212121"/>
                </a:solidFill>
                <a:latin typeface="Times New Roman" panose="02020603050405020304" pitchFamily="18" charset="0"/>
                <a:cs typeface="Times New Roman" panose="02020603050405020304" pitchFamily="18" charset="0"/>
              </a:rPr>
              <a:t> for details). </a:t>
            </a:r>
          </a:p>
          <a:p>
            <a:endParaRPr lang="en-GB" sz="1050" dirty="0">
              <a:solidFill>
                <a:srgbClr val="212121"/>
              </a:solidFill>
              <a:latin typeface="Times New Roman" panose="02020603050405020304" pitchFamily="18" charset="0"/>
              <a:cs typeface="Times New Roman" panose="02020603050405020304" pitchFamily="18" charset="0"/>
            </a:endParaRPr>
          </a:p>
          <a:p>
            <a:r>
              <a:rPr lang="en-GB" sz="1050" dirty="0">
                <a:solidFill>
                  <a:srgbClr val="D81B60"/>
                </a:solidFill>
                <a:latin typeface="Times New Roman" panose="02020603050405020304" pitchFamily="18" charset="0"/>
                <a:cs typeface="Times New Roman" panose="02020603050405020304" pitchFamily="18" charset="0"/>
              </a:rPr>
              <a:t>// Define a date in Earth Engine.</a:t>
            </a:r>
            <a:br>
              <a:rPr lang="en-GB" sz="1050" dirty="0">
                <a:solidFill>
                  <a:srgbClr val="37474F"/>
                </a:solidFill>
                <a:latin typeface="Times New Roman" panose="02020603050405020304" pitchFamily="18" charset="0"/>
                <a:cs typeface="Times New Roman" panose="02020603050405020304" pitchFamily="18" charset="0"/>
              </a:rPr>
            </a:br>
            <a:r>
              <a:rPr lang="en-GB" sz="1050" dirty="0">
                <a:solidFill>
                  <a:srgbClr val="3B78E7"/>
                </a:solidFill>
                <a:latin typeface="Times New Roman" panose="02020603050405020304" pitchFamily="18" charset="0"/>
                <a:cs typeface="Times New Roman" panose="02020603050405020304" pitchFamily="18" charset="0"/>
              </a:rPr>
              <a:t>var</a:t>
            </a:r>
            <a:r>
              <a:rPr lang="en-GB" sz="1050" dirty="0">
                <a:solidFill>
                  <a:srgbClr val="37474F"/>
                </a:solidFill>
                <a:latin typeface="Times New Roman" panose="02020603050405020304" pitchFamily="18" charset="0"/>
                <a:cs typeface="Times New Roman" panose="02020603050405020304" pitchFamily="18" charset="0"/>
              </a:rPr>
              <a:t> date = </a:t>
            </a:r>
            <a:r>
              <a:rPr lang="en-GB" sz="1050" dirty="0" err="1">
                <a:solidFill>
                  <a:srgbClr val="37474F"/>
                </a:solidFill>
                <a:latin typeface="Times New Roman" panose="02020603050405020304" pitchFamily="18" charset="0"/>
                <a:cs typeface="Times New Roman" panose="02020603050405020304" pitchFamily="18" charset="0"/>
              </a:rPr>
              <a:t>ee.</a:t>
            </a:r>
            <a:r>
              <a:rPr lang="en-GB" sz="1050" dirty="0" err="1">
                <a:solidFill>
                  <a:srgbClr val="9C27B0"/>
                </a:solidFill>
                <a:latin typeface="Times New Roman" panose="02020603050405020304" pitchFamily="18" charset="0"/>
                <a:cs typeface="Times New Roman" panose="02020603050405020304" pitchFamily="18" charset="0"/>
              </a:rPr>
              <a:t>Date</a:t>
            </a:r>
            <a:r>
              <a:rPr lang="en-GB" sz="1050" dirty="0">
                <a:solidFill>
                  <a:srgbClr val="37474F"/>
                </a:solidFill>
                <a:latin typeface="Times New Roman" panose="02020603050405020304" pitchFamily="18" charset="0"/>
                <a:cs typeface="Times New Roman" panose="02020603050405020304" pitchFamily="18" charset="0"/>
              </a:rPr>
              <a:t>(</a:t>
            </a:r>
            <a:r>
              <a:rPr lang="en-GB" sz="1050" dirty="0">
                <a:solidFill>
                  <a:srgbClr val="0D904F"/>
                </a:solidFill>
                <a:latin typeface="Times New Roman" panose="02020603050405020304" pitchFamily="18" charset="0"/>
                <a:cs typeface="Times New Roman" panose="02020603050405020304" pitchFamily="18" charset="0"/>
              </a:rPr>
              <a:t>'2015-12-31'</a:t>
            </a:r>
            <a:r>
              <a:rPr lang="en-GB" sz="1050" dirty="0">
                <a:solidFill>
                  <a:srgbClr val="37474F"/>
                </a:solidFill>
                <a:latin typeface="Times New Roman" panose="02020603050405020304" pitchFamily="18" charset="0"/>
                <a:cs typeface="Times New Roman" panose="02020603050405020304" pitchFamily="18" charset="0"/>
              </a:rPr>
              <a:t>);</a:t>
            </a:r>
            <a:br>
              <a:rPr lang="en-GB" sz="1050" dirty="0">
                <a:solidFill>
                  <a:srgbClr val="37474F"/>
                </a:solidFill>
                <a:latin typeface="Times New Roman" panose="02020603050405020304" pitchFamily="18" charset="0"/>
                <a:cs typeface="Times New Roman" panose="02020603050405020304" pitchFamily="18" charset="0"/>
              </a:rPr>
            </a:br>
            <a:r>
              <a:rPr lang="en-GB" sz="1050" dirty="0">
                <a:solidFill>
                  <a:srgbClr val="3B78E7"/>
                </a:solidFill>
                <a:latin typeface="Times New Roman" panose="02020603050405020304" pitchFamily="18" charset="0"/>
                <a:cs typeface="Times New Roman" panose="02020603050405020304" pitchFamily="18" charset="0"/>
              </a:rPr>
              <a:t>print</a:t>
            </a:r>
            <a:r>
              <a:rPr lang="en-GB" sz="1050" dirty="0">
                <a:solidFill>
                  <a:srgbClr val="37474F"/>
                </a:solidFill>
                <a:latin typeface="Times New Roman" panose="02020603050405020304" pitchFamily="18" charset="0"/>
                <a:cs typeface="Times New Roman" panose="02020603050405020304" pitchFamily="18" charset="0"/>
              </a:rPr>
              <a:t>(</a:t>
            </a:r>
            <a:r>
              <a:rPr lang="en-GB" sz="1050" dirty="0">
                <a:solidFill>
                  <a:srgbClr val="0D904F"/>
                </a:solidFill>
                <a:latin typeface="Times New Roman" panose="02020603050405020304" pitchFamily="18" charset="0"/>
                <a:cs typeface="Times New Roman" panose="02020603050405020304" pitchFamily="18" charset="0"/>
              </a:rPr>
              <a:t>'Date:'</a:t>
            </a:r>
            <a:r>
              <a:rPr lang="en-GB" sz="1050" dirty="0">
                <a:solidFill>
                  <a:srgbClr val="37474F"/>
                </a:solidFill>
                <a:latin typeface="Times New Roman" panose="02020603050405020304" pitchFamily="18" charset="0"/>
                <a:cs typeface="Times New Roman" panose="02020603050405020304" pitchFamily="18" charset="0"/>
              </a:rPr>
              <a:t>, date);</a:t>
            </a:r>
            <a:br>
              <a:rPr lang="en-GB" sz="1050" dirty="0">
                <a:solidFill>
                  <a:srgbClr val="37474F"/>
                </a:solidFill>
                <a:latin typeface="Times New Roman" panose="02020603050405020304" pitchFamily="18" charset="0"/>
                <a:cs typeface="Times New Roman" panose="02020603050405020304" pitchFamily="18" charset="0"/>
              </a:rPr>
            </a:br>
            <a:br>
              <a:rPr lang="en-GB" sz="1050" dirty="0">
                <a:solidFill>
                  <a:srgbClr val="37474F"/>
                </a:solidFill>
                <a:latin typeface="Times New Roman" panose="02020603050405020304" pitchFamily="18" charset="0"/>
                <a:cs typeface="Times New Roman" panose="02020603050405020304" pitchFamily="18" charset="0"/>
              </a:rPr>
            </a:br>
            <a:r>
              <a:rPr lang="en-GB" sz="1050" dirty="0">
                <a:solidFill>
                  <a:srgbClr val="D81B60"/>
                </a:solidFill>
                <a:latin typeface="Times New Roman" panose="02020603050405020304" pitchFamily="18" charset="0"/>
                <a:cs typeface="Times New Roman" panose="02020603050405020304" pitchFamily="18" charset="0"/>
              </a:rPr>
              <a:t>// Get the current time using the JavaScript </a:t>
            </a:r>
            <a:r>
              <a:rPr lang="en-GB" sz="1050" dirty="0" err="1">
                <a:solidFill>
                  <a:srgbClr val="D81B60"/>
                </a:solidFill>
                <a:latin typeface="Times New Roman" panose="02020603050405020304" pitchFamily="18" charset="0"/>
                <a:cs typeface="Times New Roman" panose="02020603050405020304" pitchFamily="18" charset="0"/>
              </a:rPr>
              <a:t>Date.now</a:t>
            </a:r>
            <a:r>
              <a:rPr lang="en-GB" sz="1050" dirty="0">
                <a:solidFill>
                  <a:srgbClr val="D81B60"/>
                </a:solidFill>
                <a:latin typeface="Times New Roman" panose="02020603050405020304" pitchFamily="18" charset="0"/>
                <a:cs typeface="Times New Roman" panose="02020603050405020304" pitchFamily="18" charset="0"/>
              </a:rPr>
              <a:t>() method.</a:t>
            </a:r>
            <a:br>
              <a:rPr lang="en-GB" sz="1050" dirty="0">
                <a:solidFill>
                  <a:srgbClr val="37474F"/>
                </a:solidFill>
                <a:latin typeface="Times New Roman" panose="02020603050405020304" pitchFamily="18" charset="0"/>
                <a:cs typeface="Times New Roman" panose="02020603050405020304" pitchFamily="18" charset="0"/>
              </a:rPr>
            </a:br>
            <a:r>
              <a:rPr lang="en-GB" sz="1050" dirty="0">
                <a:solidFill>
                  <a:srgbClr val="3B78E7"/>
                </a:solidFill>
                <a:latin typeface="Times New Roman" panose="02020603050405020304" pitchFamily="18" charset="0"/>
                <a:cs typeface="Times New Roman" panose="02020603050405020304" pitchFamily="18" charset="0"/>
              </a:rPr>
              <a:t>var</a:t>
            </a:r>
            <a:r>
              <a:rPr lang="en-GB" sz="1050" dirty="0">
                <a:solidFill>
                  <a:srgbClr val="37474F"/>
                </a:solidFill>
                <a:latin typeface="Times New Roman" panose="02020603050405020304" pitchFamily="18" charset="0"/>
                <a:cs typeface="Times New Roman" panose="02020603050405020304" pitchFamily="18" charset="0"/>
              </a:rPr>
              <a:t> now = </a:t>
            </a:r>
            <a:r>
              <a:rPr lang="en-GB" sz="1050" dirty="0" err="1">
                <a:solidFill>
                  <a:srgbClr val="9C27B0"/>
                </a:solidFill>
                <a:latin typeface="Times New Roman" panose="02020603050405020304" pitchFamily="18" charset="0"/>
                <a:cs typeface="Times New Roman" panose="02020603050405020304" pitchFamily="18" charset="0"/>
              </a:rPr>
              <a:t>Date</a:t>
            </a:r>
            <a:r>
              <a:rPr lang="en-GB" sz="1050" dirty="0" err="1">
                <a:solidFill>
                  <a:srgbClr val="37474F"/>
                </a:solidFill>
                <a:latin typeface="Times New Roman" panose="02020603050405020304" pitchFamily="18" charset="0"/>
                <a:cs typeface="Times New Roman" panose="02020603050405020304" pitchFamily="18" charset="0"/>
              </a:rPr>
              <a:t>.now</a:t>
            </a:r>
            <a:r>
              <a:rPr lang="en-GB" sz="1050" dirty="0">
                <a:solidFill>
                  <a:srgbClr val="37474F"/>
                </a:solidFill>
                <a:latin typeface="Times New Roman" panose="02020603050405020304" pitchFamily="18" charset="0"/>
                <a:cs typeface="Times New Roman" panose="02020603050405020304" pitchFamily="18" charset="0"/>
              </a:rPr>
              <a:t>();</a:t>
            </a:r>
            <a:br>
              <a:rPr lang="en-GB" sz="1050" dirty="0">
                <a:solidFill>
                  <a:srgbClr val="37474F"/>
                </a:solidFill>
                <a:latin typeface="Times New Roman" panose="02020603050405020304" pitchFamily="18" charset="0"/>
                <a:cs typeface="Times New Roman" panose="02020603050405020304" pitchFamily="18" charset="0"/>
              </a:rPr>
            </a:br>
            <a:r>
              <a:rPr lang="en-GB" sz="1050" dirty="0">
                <a:solidFill>
                  <a:srgbClr val="3B78E7"/>
                </a:solidFill>
                <a:latin typeface="Times New Roman" panose="02020603050405020304" pitchFamily="18" charset="0"/>
                <a:cs typeface="Times New Roman" panose="02020603050405020304" pitchFamily="18" charset="0"/>
              </a:rPr>
              <a:t>print</a:t>
            </a:r>
            <a:r>
              <a:rPr lang="en-GB" sz="1050" dirty="0">
                <a:solidFill>
                  <a:srgbClr val="37474F"/>
                </a:solidFill>
                <a:latin typeface="Times New Roman" panose="02020603050405020304" pitchFamily="18" charset="0"/>
                <a:cs typeface="Times New Roman" panose="02020603050405020304" pitchFamily="18" charset="0"/>
              </a:rPr>
              <a:t>(</a:t>
            </a:r>
            <a:r>
              <a:rPr lang="en-GB" sz="1050" dirty="0">
                <a:solidFill>
                  <a:srgbClr val="0D904F"/>
                </a:solidFill>
                <a:latin typeface="Times New Roman" panose="02020603050405020304" pitchFamily="18" charset="0"/>
                <a:cs typeface="Times New Roman" panose="02020603050405020304" pitchFamily="18" charset="0"/>
              </a:rPr>
              <a:t>'Milliseconds since January 1, 1970'</a:t>
            </a:r>
            <a:r>
              <a:rPr lang="en-GB" sz="1050" dirty="0">
                <a:solidFill>
                  <a:srgbClr val="37474F"/>
                </a:solidFill>
                <a:latin typeface="Times New Roman" panose="02020603050405020304" pitchFamily="18" charset="0"/>
                <a:cs typeface="Times New Roman" panose="02020603050405020304" pitchFamily="18" charset="0"/>
              </a:rPr>
              <a:t>, now);</a:t>
            </a:r>
            <a:br>
              <a:rPr lang="en-GB" sz="1050" dirty="0">
                <a:solidFill>
                  <a:srgbClr val="37474F"/>
                </a:solidFill>
                <a:latin typeface="Times New Roman" panose="02020603050405020304" pitchFamily="18" charset="0"/>
                <a:cs typeface="Times New Roman" panose="02020603050405020304" pitchFamily="18" charset="0"/>
              </a:rPr>
            </a:br>
            <a:br>
              <a:rPr lang="en-GB" sz="1050" dirty="0">
                <a:solidFill>
                  <a:srgbClr val="37474F"/>
                </a:solidFill>
                <a:latin typeface="Times New Roman" panose="02020603050405020304" pitchFamily="18" charset="0"/>
                <a:cs typeface="Times New Roman" panose="02020603050405020304" pitchFamily="18" charset="0"/>
              </a:rPr>
            </a:br>
            <a:r>
              <a:rPr lang="en-GB" sz="1050" dirty="0">
                <a:solidFill>
                  <a:srgbClr val="D81B60"/>
                </a:solidFill>
                <a:latin typeface="Times New Roman" panose="02020603050405020304" pitchFamily="18" charset="0"/>
                <a:cs typeface="Times New Roman" panose="02020603050405020304" pitchFamily="18" charset="0"/>
              </a:rPr>
              <a:t>// Initialize an </a:t>
            </a:r>
            <a:r>
              <a:rPr lang="en-GB" sz="1050" dirty="0" err="1">
                <a:solidFill>
                  <a:srgbClr val="D81B60"/>
                </a:solidFill>
                <a:latin typeface="Times New Roman" panose="02020603050405020304" pitchFamily="18" charset="0"/>
                <a:cs typeface="Times New Roman" panose="02020603050405020304" pitchFamily="18" charset="0"/>
              </a:rPr>
              <a:t>ee.Date</a:t>
            </a:r>
            <a:r>
              <a:rPr lang="en-GB" sz="1050" dirty="0">
                <a:solidFill>
                  <a:srgbClr val="D81B60"/>
                </a:solidFill>
                <a:latin typeface="Times New Roman" panose="02020603050405020304" pitchFamily="18" charset="0"/>
                <a:cs typeface="Times New Roman" panose="02020603050405020304" pitchFamily="18" charset="0"/>
              </a:rPr>
              <a:t> object.</a:t>
            </a:r>
            <a:br>
              <a:rPr lang="en-GB" sz="1050" dirty="0">
                <a:solidFill>
                  <a:srgbClr val="37474F"/>
                </a:solidFill>
                <a:latin typeface="Times New Roman" panose="02020603050405020304" pitchFamily="18" charset="0"/>
                <a:cs typeface="Times New Roman" panose="02020603050405020304" pitchFamily="18" charset="0"/>
              </a:rPr>
            </a:br>
            <a:r>
              <a:rPr lang="en-GB" sz="1050" dirty="0">
                <a:solidFill>
                  <a:srgbClr val="3B78E7"/>
                </a:solidFill>
                <a:latin typeface="Times New Roman" panose="02020603050405020304" pitchFamily="18" charset="0"/>
                <a:cs typeface="Times New Roman" panose="02020603050405020304" pitchFamily="18" charset="0"/>
              </a:rPr>
              <a:t>var</a:t>
            </a:r>
            <a:r>
              <a:rPr lang="en-GB" sz="1050" dirty="0">
                <a:solidFill>
                  <a:srgbClr val="37474F"/>
                </a:solidFill>
                <a:latin typeface="Times New Roman" panose="02020603050405020304" pitchFamily="18" charset="0"/>
                <a:cs typeface="Times New Roman" panose="02020603050405020304" pitchFamily="18" charset="0"/>
              </a:rPr>
              <a:t> </a:t>
            </a:r>
            <a:r>
              <a:rPr lang="en-GB" sz="1050" dirty="0" err="1">
                <a:solidFill>
                  <a:srgbClr val="37474F"/>
                </a:solidFill>
                <a:latin typeface="Times New Roman" panose="02020603050405020304" pitchFamily="18" charset="0"/>
                <a:cs typeface="Times New Roman" panose="02020603050405020304" pitchFamily="18" charset="0"/>
              </a:rPr>
              <a:t>eeNow</a:t>
            </a:r>
            <a:r>
              <a:rPr lang="en-GB" sz="1050" dirty="0">
                <a:solidFill>
                  <a:srgbClr val="37474F"/>
                </a:solidFill>
                <a:latin typeface="Times New Roman" panose="02020603050405020304" pitchFamily="18" charset="0"/>
                <a:cs typeface="Times New Roman" panose="02020603050405020304" pitchFamily="18" charset="0"/>
              </a:rPr>
              <a:t> = </a:t>
            </a:r>
            <a:r>
              <a:rPr lang="en-GB" sz="1050" dirty="0" err="1">
                <a:solidFill>
                  <a:srgbClr val="37474F"/>
                </a:solidFill>
                <a:latin typeface="Times New Roman" panose="02020603050405020304" pitchFamily="18" charset="0"/>
                <a:cs typeface="Times New Roman" panose="02020603050405020304" pitchFamily="18" charset="0"/>
              </a:rPr>
              <a:t>ee.</a:t>
            </a:r>
            <a:r>
              <a:rPr lang="en-GB" sz="1050" dirty="0" err="1">
                <a:solidFill>
                  <a:srgbClr val="9C27B0"/>
                </a:solidFill>
                <a:latin typeface="Times New Roman" panose="02020603050405020304" pitchFamily="18" charset="0"/>
                <a:cs typeface="Times New Roman" panose="02020603050405020304" pitchFamily="18" charset="0"/>
              </a:rPr>
              <a:t>Date</a:t>
            </a:r>
            <a:r>
              <a:rPr lang="en-GB" sz="1050" dirty="0">
                <a:solidFill>
                  <a:srgbClr val="37474F"/>
                </a:solidFill>
                <a:latin typeface="Times New Roman" panose="02020603050405020304" pitchFamily="18" charset="0"/>
                <a:cs typeface="Times New Roman" panose="02020603050405020304" pitchFamily="18" charset="0"/>
              </a:rPr>
              <a:t>(now);</a:t>
            </a:r>
            <a:br>
              <a:rPr lang="en-GB" sz="1050" dirty="0">
                <a:solidFill>
                  <a:srgbClr val="37474F"/>
                </a:solidFill>
                <a:latin typeface="Times New Roman" panose="02020603050405020304" pitchFamily="18" charset="0"/>
                <a:cs typeface="Times New Roman" panose="02020603050405020304" pitchFamily="18" charset="0"/>
              </a:rPr>
            </a:br>
            <a:r>
              <a:rPr lang="en-GB" sz="1050" dirty="0">
                <a:solidFill>
                  <a:srgbClr val="3B78E7"/>
                </a:solidFill>
                <a:latin typeface="Times New Roman" panose="02020603050405020304" pitchFamily="18" charset="0"/>
                <a:cs typeface="Times New Roman" panose="02020603050405020304" pitchFamily="18" charset="0"/>
              </a:rPr>
              <a:t>print</a:t>
            </a:r>
            <a:r>
              <a:rPr lang="en-GB" sz="1050" dirty="0">
                <a:solidFill>
                  <a:srgbClr val="37474F"/>
                </a:solidFill>
                <a:latin typeface="Times New Roman" panose="02020603050405020304" pitchFamily="18" charset="0"/>
                <a:cs typeface="Times New Roman" panose="02020603050405020304" pitchFamily="18" charset="0"/>
              </a:rPr>
              <a:t>(</a:t>
            </a:r>
            <a:r>
              <a:rPr lang="en-GB" sz="1050" dirty="0">
                <a:solidFill>
                  <a:srgbClr val="0D904F"/>
                </a:solidFill>
                <a:latin typeface="Times New Roman" panose="02020603050405020304" pitchFamily="18" charset="0"/>
                <a:cs typeface="Times New Roman" panose="02020603050405020304" pitchFamily="18" charset="0"/>
              </a:rPr>
              <a:t>'Now:'</a:t>
            </a:r>
            <a:r>
              <a:rPr lang="en-GB" sz="1050" dirty="0">
                <a:solidFill>
                  <a:srgbClr val="37474F"/>
                </a:solidFill>
                <a:latin typeface="Times New Roman" panose="02020603050405020304" pitchFamily="18" charset="0"/>
                <a:cs typeface="Times New Roman" panose="02020603050405020304" pitchFamily="18" charset="0"/>
              </a:rPr>
              <a:t>, </a:t>
            </a:r>
            <a:r>
              <a:rPr lang="en-GB" sz="1050" dirty="0" err="1">
                <a:solidFill>
                  <a:srgbClr val="37474F"/>
                </a:solidFill>
                <a:latin typeface="Times New Roman" panose="02020603050405020304" pitchFamily="18" charset="0"/>
                <a:cs typeface="Times New Roman" panose="02020603050405020304" pitchFamily="18" charset="0"/>
              </a:rPr>
              <a:t>eeNow</a:t>
            </a:r>
            <a:r>
              <a:rPr lang="en-GB" sz="1050" dirty="0">
                <a:solidFill>
                  <a:srgbClr val="37474F"/>
                </a:solidFill>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hlinkClick r:id="rId4"/>
              </a:rPr>
              <a:t>Run in Code Editor</a:t>
            </a:r>
            <a:br>
              <a:rPr lang="en-GB" dirty="0">
                <a:latin typeface="Times New Roman" panose="02020603050405020304" pitchFamily="18" charset="0"/>
                <a:cs typeface="Times New Roman" panose="02020603050405020304" pitchFamily="18" charset="0"/>
              </a:rPr>
            </a:br>
            <a:endParaRPr lang="en-GH" dirty="0">
              <a:latin typeface="Times New Roman" panose="02020603050405020304" pitchFamily="18" charset="0"/>
              <a:cs typeface="Times New Roman" panose="02020603050405020304" pitchFamily="18" charset="0"/>
            </a:endParaRPr>
          </a:p>
        </p:txBody>
      </p:sp>
      <p:sp>
        <p:nvSpPr>
          <p:cNvPr id="8" name="Title 1">
            <a:extLst>
              <a:ext uri="{FF2B5EF4-FFF2-40B4-BE49-F238E27FC236}">
                <a16:creationId xmlns:a16="http://schemas.microsoft.com/office/drawing/2014/main" id="{86F22472-3BE6-5847-88AA-FEEBD5E6E6E5}"/>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Tree>
    <p:extLst>
      <p:ext uri="{BB962C8B-B14F-4D97-AF65-F5344CB8AC3E}">
        <p14:creationId xmlns:p14="http://schemas.microsoft.com/office/powerpoint/2010/main" val="2068555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E1F80-857B-184E-B295-E099C969A40D}"/>
              </a:ext>
            </a:extLst>
          </p:cNvPr>
          <p:cNvSpPr>
            <a:spLocks noGrp="1"/>
          </p:cNvSpPr>
          <p:nvPr>
            <p:ph type="title"/>
          </p:nvPr>
        </p:nvSpPr>
        <p:spPr>
          <a:xfrm>
            <a:off x="701185" y="49717"/>
            <a:ext cx="7741630" cy="619685"/>
          </a:xfrm>
        </p:spPr>
        <p:txBody>
          <a:bodyPr/>
          <a:lstStyle/>
          <a:p>
            <a:pPr algn="ctr"/>
            <a:r>
              <a:rPr lang="en-GB" b="1" dirty="0">
                <a:latin typeface="Source Sans Pro"/>
                <a:ea typeface="Source Sans Pro"/>
              </a:rPr>
              <a:t>Introduction to JavaScript</a:t>
            </a:r>
            <a:endParaRPr lang="en-GH" b="1" dirty="0">
              <a:latin typeface="Source Sans Pro"/>
              <a:ea typeface="Source Sans Pro"/>
            </a:endParaRPr>
          </a:p>
        </p:txBody>
      </p:sp>
      <p:sp>
        <p:nvSpPr>
          <p:cNvPr id="3" name="Text Placeholder 2">
            <a:extLst>
              <a:ext uri="{FF2B5EF4-FFF2-40B4-BE49-F238E27FC236}">
                <a16:creationId xmlns:a16="http://schemas.microsoft.com/office/drawing/2014/main" id="{802583C6-023E-2140-892A-7E091A9CE6AA}"/>
              </a:ext>
            </a:extLst>
          </p:cNvPr>
          <p:cNvSpPr>
            <a:spLocks noGrp="1"/>
          </p:cNvSpPr>
          <p:nvPr>
            <p:ph type="body" idx="1"/>
          </p:nvPr>
        </p:nvSpPr>
        <p:spPr>
          <a:xfrm>
            <a:off x="588488" y="876300"/>
            <a:ext cx="7744806" cy="3597798"/>
          </a:xfrm>
        </p:spPr>
        <p:txBody>
          <a:bodyPr/>
          <a:lstStyle/>
          <a:p>
            <a:r>
              <a:rPr lang="en-GB" sz="1400" dirty="0">
                <a:solidFill>
                  <a:schemeClr val="tx2">
                    <a:lumMod val="10000"/>
                  </a:schemeClr>
                </a:solidFill>
              </a:rPr>
              <a:t>This introduction covers getting started with  </a:t>
            </a:r>
            <a:r>
              <a:rPr lang="en-GB" sz="1400" dirty="0">
                <a:solidFill>
                  <a:srgbClr val="00B0F0"/>
                </a:solidFill>
                <a:hlinkClick r:id="rId2">
                  <a:extLst>
                    <a:ext uri="{A12FA001-AC4F-418D-AE19-62706E023703}">
                      <ahyp:hlinkClr xmlns:ahyp="http://schemas.microsoft.com/office/drawing/2018/hyperlinkcolor" val="tx"/>
                    </a:ext>
                  </a:extLst>
                </a:hlinkClick>
              </a:rPr>
              <a:t>JavaScript</a:t>
            </a:r>
            <a:r>
              <a:rPr lang="en-GB" sz="1400" dirty="0">
                <a:solidFill>
                  <a:schemeClr val="tx2">
                    <a:lumMod val="10000"/>
                  </a:schemeClr>
                </a:solidFill>
              </a:rPr>
              <a:t> </a:t>
            </a:r>
          </a:p>
          <a:p>
            <a:r>
              <a:rPr lang="en-GB" sz="1400" dirty="0">
                <a:solidFill>
                  <a:schemeClr val="tx2">
                    <a:lumMod val="10000"/>
                  </a:schemeClr>
                </a:solidFill>
              </a:rPr>
              <a:t>GEE is built on JavaScript API and Python API</a:t>
            </a:r>
          </a:p>
          <a:p>
            <a:r>
              <a:rPr lang="en-GB" sz="1400" dirty="0">
                <a:solidFill>
                  <a:schemeClr val="tx2">
                    <a:lumMod val="10000"/>
                  </a:schemeClr>
                </a:solidFill>
              </a:rPr>
              <a:t>The code editor is the interface to interact with the JavaScript </a:t>
            </a:r>
            <a:r>
              <a:rPr lang="en-GB" sz="1400" dirty="0" err="1">
                <a:solidFill>
                  <a:schemeClr val="tx2">
                    <a:lumMod val="10000"/>
                  </a:schemeClr>
                </a:solidFill>
              </a:rPr>
              <a:t>api</a:t>
            </a:r>
            <a:endParaRPr lang="en-GB" sz="1400" dirty="0">
              <a:solidFill>
                <a:schemeClr val="tx2">
                  <a:lumMod val="10000"/>
                </a:schemeClr>
              </a:solidFill>
            </a:endParaRPr>
          </a:p>
        </p:txBody>
      </p:sp>
    </p:spTree>
    <p:extLst>
      <p:ext uri="{BB962C8B-B14F-4D97-AF65-F5344CB8AC3E}">
        <p14:creationId xmlns:p14="http://schemas.microsoft.com/office/powerpoint/2010/main" val="21101903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CC0A3B-34C6-C844-9F12-F0F48F242AF3}"/>
              </a:ext>
            </a:extLst>
          </p:cNvPr>
          <p:cNvSpPr/>
          <p:nvPr/>
        </p:nvSpPr>
        <p:spPr>
          <a:xfrm>
            <a:off x="587043" y="683210"/>
            <a:ext cx="7372830" cy="3970318"/>
          </a:xfrm>
          <a:prstGeom prst="rect">
            <a:avLst/>
          </a:prstGeom>
        </p:spPr>
        <p:txBody>
          <a:bodyPr wrap="square">
            <a:spAutoFit/>
          </a:bodyPr>
          <a:lstStyle/>
          <a:p>
            <a:r>
              <a:rPr lang="en-GB" b="1" dirty="0">
                <a:solidFill>
                  <a:srgbClr val="212121"/>
                </a:solidFill>
                <a:latin typeface="Times New Roman" panose="02020603050405020304" pitchFamily="18" charset="0"/>
                <a:cs typeface="Times New Roman" panose="02020603050405020304" pitchFamily="18" charset="0"/>
              </a:rPr>
              <a:t>Arrays and Array Images </a:t>
            </a:r>
          </a:p>
          <a:p>
            <a:br>
              <a:rPr lang="en-GB" dirty="0">
                <a:latin typeface="Times New Roman" panose="02020603050405020304" pitchFamily="18" charset="0"/>
                <a:cs typeface="Times New Roman" panose="02020603050405020304" pitchFamily="18" charset="0"/>
              </a:rPr>
            </a:br>
            <a:r>
              <a:rPr lang="en-GB" dirty="0">
                <a:solidFill>
                  <a:srgbClr val="212121"/>
                </a:solidFill>
                <a:latin typeface="Times New Roman" panose="02020603050405020304" pitchFamily="18" charset="0"/>
                <a:cs typeface="Times New Roman" panose="02020603050405020304" pitchFamily="18" charset="0"/>
              </a:rPr>
              <a:t>Arrays in Earth Engine are constructed from lists of numbers and lists of lists. The degre</a:t>
            </a:r>
            <a:r>
              <a:rPr lang="en-GB" dirty="0">
                <a:solidFill>
                  <a:srgbClr val="202124"/>
                </a:solidFill>
                <a:latin typeface="Times New Roman" panose="02020603050405020304" pitchFamily="18" charset="0"/>
                <a:cs typeface="Times New Roman" panose="02020603050405020304" pitchFamily="18" charset="0"/>
              </a:rPr>
              <a:t>e of nesting determines the number of dimensions.</a:t>
            </a:r>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r>
              <a:rPr lang="en-GB" dirty="0">
                <a:solidFill>
                  <a:srgbClr val="3B78E7"/>
                </a:solidFill>
                <a:latin typeface="Times New Roman" panose="02020603050405020304" pitchFamily="18" charset="0"/>
                <a:cs typeface="Times New Roman" panose="02020603050405020304" pitchFamily="18" charset="0"/>
              </a:rPr>
              <a:t>var </a:t>
            </a:r>
            <a:r>
              <a:rPr lang="en-GB" dirty="0">
                <a:solidFill>
                  <a:srgbClr val="37474F"/>
                </a:solidFill>
                <a:latin typeface="Times New Roman" panose="02020603050405020304" pitchFamily="18" charset="0"/>
                <a:cs typeface="Times New Roman" panose="02020603050405020304" pitchFamily="18" charset="0"/>
              </a:rPr>
              <a:t>coefficients</a:t>
            </a:r>
            <a:r>
              <a:rPr lang="en-GB" dirty="0">
                <a:solidFill>
                  <a:srgbClr val="3B78E7"/>
                </a:solidFill>
                <a:latin typeface="Times New Roman" panose="02020603050405020304" pitchFamily="18" charset="0"/>
                <a:cs typeface="Times New Roman" panose="02020603050405020304" pitchFamily="18" charset="0"/>
              </a:rPr>
              <a:t> =</a:t>
            </a:r>
            <a:r>
              <a:rPr lang="en-GB" dirty="0">
                <a:solidFill>
                  <a:srgbClr val="37474F"/>
                </a:solidFill>
                <a:latin typeface="Times New Roman" panose="02020603050405020304" pitchFamily="18" charset="0"/>
                <a:cs typeface="Times New Roman" panose="02020603050405020304" pitchFamily="18" charset="0"/>
              </a:rPr>
              <a:t> </a:t>
            </a:r>
            <a:r>
              <a:rPr lang="en-GB" dirty="0" err="1">
                <a:solidFill>
                  <a:srgbClr val="37474F"/>
                </a:solidFill>
                <a:latin typeface="Times New Roman" panose="02020603050405020304" pitchFamily="18" charset="0"/>
                <a:cs typeface="Times New Roman" panose="02020603050405020304" pitchFamily="18" charset="0"/>
              </a:rPr>
              <a:t>ee.</a:t>
            </a:r>
            <a:r>
              <a:rPr lang="en-GB" dirty="0" err="1">
                <a:solidFill>
                  <a:srgbClr val="9C27B0"/>
                </a:solidFill>
                <a:latin typeface="Times New Roman" panose="02020603050405020304" pitchFamily="18" charset="0"/>
                <a:cs typeface="Times New Roman" panose="02020603050405020304" pitchFamily="18" charset="0"/>
              </a:rPr>
              <a:t>Array</a:t>
            </a:r>
            <a:r>
              <a:rPr lang="en-GB" dirty="0">
                <a:solidFill>
                  <a:srgbClr val="37474F"/>
                </a:solidFill>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a:p>
            <a:r>
              <a:rPr lang="en-GB" dirty="0">
                <a:solidFill>
                  <a:srgbClr val="37474F"/>
                </a:solidFill>
                <a:latin typeface="Times New Roman" panose="02020603050405020304" pitchFamily="18" charset="0"/>
                <a:cs typeface="Times New Roman" panose="02020603050405020304" pitchFamily="18" charset="0"/>
              </a:rPr>
              <a:t>  [0.3037, 0.2793, 0.4743, 0.5585, 0.5082, 0.1863],</a:t>
            </a:r>
            <a:endParaRPr lang="en-GB" dirty="0">
              <a:latin typeface="Times New Roman" panose="02020603050405020304" pitchFamily="18" charset="0"/>
              <a:cs typeface="Times New Roman" panose="02020603050405020304" pitchFamily="18" charset="0"/>
            </a:endParaRPr>
          </a:p>
          <a:p>
            <a:r>
              <a:rPr lang="en-GB" dirty="0">
                <a:solidFill>
                  <a:srgbClr val="37474F"/>
                </a:solidFill>
                <a:latin typeface="Times New Roman" panose="02020603050405020304" pitchFamily="18" charset="0"/>
                <a:cs typeface="Times New Roman" panose="02020603050405020304" pitchFamily="18" charset="0"/>
              </a:rPr>
              <a:t>  [-0.2848, -0.2435, -0.5436, 0.7243, 0.0840, -0.1800],</a:t>
            </a:r>
            <a:endParaRPr lang="en-GB" dirty="0">
              <a:latin typeface="Times New Roman" panose="02020603050405020304" pitchFamily="18" charset="0"/>
              <a:cs typeface="Times New Roman" panose="02020603050405020304" pitchFamily="18" charset="0"/>
            </a:endParaRPr>
          </a:p>
          <a:p>
            <a:r>
              <a:rPr lang="en-GB" dirty="0">
                <a:solidFill>
                  <a:srgbClr val="37474F"/>
                </a:solidFill>
                <a:latin typeface="Times New Roman" panose="02020603050405020304" pitchFamily="18" charset="0"/>
                <a:cs typeface="Times New Roman" panose="02020603050405020304" pitchFamily="18" charset="0"/>
              </a:rPr>
              <a:t>  [0.1509, 0.1973, 0.3279, 0.3406, -0.7112, -0.4572],</a:t>
            </a:r>
            <a:endParaRPr lang="en-GB" dirty="0">
              <a:latin typeface="Times New Roman" panose="02020603050405020304" pitchFamily="18" charset="0"/>
              <a:cs typeface="Times New Roman" panose="02020603050405020304" pitchFamily="18" charset="0"/>
            </a:endParaRPr>
          </a:p>
          <a:p>
            <a:r>
              <a:rPr lang="en-GB" dirty="0">
                <a:solidFill>
                  <a:srgbClr val="37474F"/>
                </a:solidFill>
                <a:latin typeface="Times New Roman" panose="02020603050405020304" pitchFamily="18" charset="0"/>
                <a:cs typeface="Times New Roman" panose="02020603050405020304" pitchFamily="18" charset="0"/>
              </a:rPr>
              <a:t>  [-0.8242, 0.0849, 0.4392, -0.0580, 0.2012, -0.2768],</a:t>
            </a:r>
            <a:endParaRPr lang="en-GB" dirty="0">
              <a:latin typeface="Times New Roman" panose="02020603050405020304" pitchFamily="18" charset="0"/>
              <a:cs typeface="Times New Roman" panose="02020603050405020304" pitchFamily="18" charset="0"/>
            </a:endParaRPr>
          </a:p>
          <a:p>
            <a:r>
              <a:rPr lang="en-GB" dirty="0">
                <a:solidFill>
                  <a:srgbClr val="37474F"/>
                </a:solidFill>
                <a:latin typeface="Times New Roman" panose="02020603050405020304" pitchFamily="18" charset="0"/>
                <a:cs typeface="Times New Roman" panose="02020603050405020304" pitchFamily="18" charset="0"/>
              </a:rPr>
              <a:t>  [-0.3280, 0.0549, 0.1075, 0.1855, -0.4357, 0.8085],</a:t>
            </a:r>
            <a:endParaRPr lang="en-GB" dirty="0">
              <a:latin typeface="Times New Roman" panose="02020603050405020304" pitchFamily="18" charset="0"/>
              <a:cs typeface="Times New Roman" panose="02020603050405020304" pitchFamily="18" charset="0"/>
            </a:endParaRPr>
          </a:p>
          <a:p>
            <a:r>
              <a:rPr lang="en-GB" dirty="0">
                <a:solidFill>
                  <a:srgbClr val="37474F"/>
                </a:solidFill>
                <a:latin typeface="Times New Roman" panose="02020603050405020304" pitchFamily="18" charset="0"/>
                <a:cs typeface="Times New Roman" panose="02020603050405020304" pitchFamily="18" charset="0"/>
              </a:rPr>
              <a:t>  [0.1084, -0.9022, 0.4120, 0.0573, -0.0251, 0.0238]</a:t>
            </a:r>
            <a:endParaRPr lang="en-GB" dirty="0">
              <a:latin typeface="Times New Roman" panose="02020603050405020304" pitchFamily="18" charset="0"/>
              <a:cs typeface="Times New Roman" panose="02020603050405020304" pitchFamily="18" charset="0"/>
            </a:endParaRPr>
          </a:p>
          <a:p>
            <a:r>
              <a:rPr lang="en-GB" dirty="0">
                <a:solidFill>
                  <a:srgbClr val="37474F"/>
                </a:solidFill>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r>
              <a:rPr lang="en-GB" dirty="0">
                <a:solidFill>
                  <a:srgbClr val="3B78E7"/>
                </a:solidFill>
                <a:latin typeface="Times New Roman" panose="02020603050405020304" pitchFamily="18" charset="0"/>
                <a:cs typeface="Times New Roman" panose="02020603050405020304" pitchFamily="18" charset="0"/>
              </a:rPr>
              <a:t>print</a:t>
            </a:r>
            <a:r>
              <a:rPr lang="en-GB" dirty="0">
                <a:latin typeface="Times New Roman" panose="02020603050405020304" pitchFamily="18" charset="0"/>
                <a:cs typeface="Times New Roman" panose="02020603050405020304" pitchFamily="18" charset="0"/>
              </a:rPr>
              <a:t>(“</a:t>
            </a:r>
            <a:r>
              <a:rPr lang="en-GB" dirty="0">
                <a:solidFill>
                  <a:srgbClr val="37474F"/>
                </a:solidFill>
                <a:latin typeface="Times New Roman" panose="02020603050405020304" pitchFamily="18" charset="0"/>
                <a:cs typeface="Times New Roman" panose="02020603050405020304" pitchFamily="18" charset="0"/>
              </a:rPr>
              <a:t>coefficients</a:t>
            </a:r>
            <a:r>
              <a:rPr lang="en-GB" dirty="0">
                <a:latin typeface="Times New Roman" panose="02020603050405020304" pitchFamily="18" charset="0"/>
                <a:cs typeface="Times New Roman" panose="02020603050405020304" pitchFamily="18" charset="0"/>
              </a:rPr>
              <a:t>” , </a:t>
            </a:r>
            <a:r>
              <a:rPr lang="en-GB" dirty="0">
                <a:solidFill>
                  <a:srgbClr val="37474F"/>
                </a:solidFill>
                <a:latin typeface="Times New Roman" panose="02020603050405020304" pitchFamily="18" charset="0"/>
                <a:cs typeface="Times New Roman" panose="02020603050405020304" pitchFamily="18" charset="0"/>
              </a:rPr>
              <a:t>coefficients</a:t>
            </a:r>
            <a:r>
              <a:rPr lang="en-GB" dirty="0">
                <a:latin typeface="Times New Roman" panose="02020603050405020304" pitchFamily="18" charset="0"/>
                <a:cs typeface="Times New Roman" panose="02020603050405020304" pitchFamily="18" charset="0"/>
              </a:rPr>
              <a:t>)</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hlinkClick r:id="rId2"/>
              </a:rPr>
              <a:t>Run in Code Editor</a:t>
            </a:r>
            <a:br>
              <a:rPr lang="en-GB" dirty="0">
                <a:latin typeface="Times New Roman" panose="02020603050405020304" pitchFamily="18" charset="0"/>
                <a:cs typeface="Times New Roman" panose="02020603050405020304" pitchFamily="18" charset="0"/>
              </a:rPr>
            </a:br>
            <a:endParaRPr lang="en-GH" dirty="0">
              <a:latin typeface="Times New Roman" panose="02020603050405020304" pitchFamily="18" charset="0"/>
              <a:cs typeface="Times New Roman" panose="02020603050405020304" pitchFamily="18" charset="0"/>
            </a:endParaRPr>
          </a:p>
        </p:txBody>
      </p:sp>
      <p:sp>
        <p:nvSpPr>
          <p:cNvPr id="8" name="Title 1">
            <a:extLst>
              <a:ext uri="{FF2B5EF4-FFF2-40B4-BE49-F238E27FC236}">
                <a16:creationId xmlns:a16="http://schemas.microsoft.com/office/drawing/2014/main" id="{60F29D43-A586-8D49-A5D5-9E2B063EC327}"/>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Tree>
    <p:extLst>
      <p:ext uri="{BB962C8B-B14F-4D97-AF65-F5344CB8AC3E}">
        <p14:creationId xmlns:p14="http://schemas.microsoft.com/office/powerpoint/2010/main" val="23647453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55E383-D026-7946-BA1F-7FE2F0604F6A}"/>
              </a:ext>
            </a:extLst>
          </p:cNvPr>
          <p:cNvSpPr/>
          <p:nvPr/>
        </p:nvSpPr>
        <p:spPr>
          <a:xfrm>
            <a:off x="563672" y="669402"/>
            <a:ext cx="8016656" cy="3323987"/>
          </a:xfrm>
          <a:prstGeom prst="rect">
            <a:avLst/>
          </a:prstGeom>
        </p:spPr>
        <p:txBody>
          <a:bodyPr wrap="square">
            <a:spAutoFit/>
          </a:bodyPr>
          <a:lstStyle/>
          <a:p>
            <a:r>
              <a:rPr lang="en-GB" sz="1800" b="1" dirty="0">
                <a:solidFill>
                  <a:srgbClr val="212121"/>
                </a:solidFill>
                <a:latin typeface="Times New Roman" panose="02020603050405020304" pitchFamily="18" charset="0"/>
              </a:rPr>
              <a:t>Functions</a:t>
            </a:r>
            <a:endParaRPr lang="en-GB" dirty="0"/>
          </a:p>
          <a:p>
            <a:r>
              <a:rPr lang="en-GB" dirty="0">
                <a:solidFill>
                  <a:srgbClr val="212121"/>
                </a:solidFill>
                <a:latin typeface="Times New Roman" panose="02020603050405020304" pitchFamily="18" charset="0"/>
              </a:rPr>
              <a:t>Functions are another way to improve code readability and reusability by grouping sets of operations. Define a function with the </a:t>
            </a:r>
            <a:r>
              <a:rPr lang="en-GB" sz="1050" dirty="0">
                <a:solidFill>
                  <a:srgbClr val="37474F"/>
                </a:solidFill>
                <a:latin typeface="Menlo" panose="020B0609030804020204" pitchFamily="49" charset="0"/>
              </a:rPr>
              <a:t>function</a:t>
            </a:r>
            <a:r>
              <a:rPr lang="en-GB" sz="1050" dirty="0">
                <a:solidFill>
                  <a:srgbClr val="212121"/>
                </a:solidFill>
                <a:latin typeface="Menlo" panose="020B0609030804020204" pitchFamily="49" charset="0"/>
              </a:rPr>
              <a:t> </a:t>
            </a:r>
            <a:r>
              <a:rPr lang="en-GB" dirty="0">
                <a:solidFill>
                  <a:srgbClr val="212121"/>
                </a:solidFill>
                <a:latin typeface="Times New Roman" panose="02020603050405020304" pitchFamily="18" charset="0"/>
              </a:rPr>
              <a:t>keyword. Function names start with a letter and have a pair of parentheses at the end. Functions often take </a:t>
            </a:r>
            <a:r>
              <a:rPr lang="en-GB" i="1" dirty="0">
                <a:solidFill>
                  <a:srgbClr val="212121"/>
                </a:solidFill>
                <a:latin typeface="Times New Roman" panose="02020603050405020304" pitchFamily="18" charset="0"/>
              </a:rPr>
              <a:t>parameters</a:t>
            </a:r>
            <a:r>
              <a:rPr lang="en-GB" dirty="0">
                <a:solidFill>
                  <a:srgbClr val="212121"/>
                </a:solidFill>
                <a:latin typeface="Times New Roman" panose="02020603050405020304" pitchFamily="18" charset="0"/>
              </a:rPr>
              <a:t> which tell the function what to do. These parameters go inside the parentheses </a:t>
            </a:r>
            <a:r>
              <a:rPr lang="en-GB" sz="1200" dirty="0">
                <a:solidFill>
                  <a:srgbClr val="37474F"/>
                </a:solidFill>
                <a:latin typeface="Times New Roman" panose="02020603050405020304" pitchFamily="18" charset="0"/>
              </a:rPr>
              <a:t>()</a:t>
            </a:r>
            <a:r>
              <a:rPr lang="en-GB" dirty="0">
                <a:solidFill>
                  <a:srgbClr val="212121"/>
                </a:solidFill>
                <a:latin typeface="Times New Roman" panose="02020603050405020304" pitchFamily="18" charset="0"/>
              </a:rPr>
              <a:t>. The set of statements making up the function go inside curly brackets. The </a:t>
            </a:r>
            <a:r>
              <a:rPr lang="en-GB" sz="1050" dirty="0">
                <a:solidFill>
                  <a:srgbClr val="37474F"/>
                </a:solidFill>
                <a:latin typeface="Menlo" panose="020B0609030804020204" pitchFamily="49" charset="0"/>
              </a:rPr>
              <a:t>return</a:t>
            </a:r>
            <a:r>
              <a:rPr lang="en-GB" sz="1050" dirty="0">
                <a:solidFill>
                  <a:srgbClr val="212121"/>
                </a:solidFill>
                <a:latin typeface="Menlo" panose="020B0609030804020204" pitchFamily="49" charset="0"/>
              </a:rPr>
              <a:t> </a:t>
            </a:r>
            <a:r>
              <a:rPr lang="en-GB" dirty="0">
                <a:solidFill>
                  <a:srgbClr val="212121"/>
                </a:solidFill>
                <a:latin typeface="Times New Roman" panose="02020603050405020304" pitchFamily="18" charset="0"/>
              </a:rPr>
              <a:t>keyword indicates what the function output is. There are several ways to declare a function, but here we'll use something like this:</a:t>
            </a:r>
          </a:p>
          <a:p>
            <a:br>
              <a:rPr lang="en-GB" dirty="0"/>
            </a:br>
            <a:r>
              <a:rPr lang="en-GB" sz="1100" dirty="0">
                <a:solidFill>
                  <a:srgbClr val="3B78E7"/>
                </a:solidFill>
                <a:latin typeface="Menlo" panose="020B0609030804020204" pitchFamily="49" charset="0"/>
              </a:rPr>
              <a:t>var</a:t>
            </a:r>
            <a:r>
              <a:rPr lang="en-GB" sz="1100" dirty="0">
                <a:solidFill>
                  <a:srgbClr val="37474F"/>
                </a:solidFill>
                <a:latin typeface="Menlo" panose="020B0609030804020204" pitchFamily="49" charset="0"/>
              </a:rPr>
              <a:t> </a:t>
            </a:r>
            <a:r>
              <a:rPr lang="en-GB" sz="1100" dirty="0" err="1">
                <a:solidFill>
                  <a:srgbClr val="37474F"/>
                </a:solidFill>
                <a:latin typeface="Menlo" panose="020B0609030804020204" pitchFamily="49" charset="0"/>
              </a:rPr>
              <a:t>myFunction</a:t>
            </a:r>
            <a:r>
              <a:rPr lang="en-GB" sz="1100" dirty="0">
                <a:solidFill>
                  <a:srgbClr val="37474F"/>
                </a:solidFill>
                <a:latin typeface="Menlo" panose="020B0609030804020204" pitchFamily="49" charset="0"/>
              </a:rPr>
              <a:t> = </a:t>
            </a:r>
            <a:r>
              <a:rPr lang="en-GB" sz="1100" dirty="0">
                <a:solidFill>
                  <a:srgbClr val="3B78E7"/>
                </a:solidFill>
                <a:latin typeface="Menlo" panose="020B0609030804020204" pitchFamily="49" charset="0"/>
              </a:rPr>
              <a:t>function</a:t>
            </a:r>
            <a:r>
              <a:rPr lang="en-GB" sz="1100" dirty="0">
                <a:solidFill>
                  <a:srgbClr val="37474F"/>
                </a:solidFill>
                <a:latin typeface="Menlo" panose="020B0609030804020204" pitchFamily="49" charset="0"/>
              </a:rPr>
              <a:t>(parameter1, parameter2, parameter3) {</a:t>
            </a:r>
            <a:br>
              <a:rPr lang="en-GB" sz="1100" dirty="0">
                <a:solidFill>
                  <a:srgbClr val="37474F"/>
                </a:solidFill>
                <a:latin typeface="Menlo" panose="020B0609030804020204" pitchFamily="49" charset="0"/>
              </a:rPr>
            </a:br>
            <a:r>
              <a:rPr lang="en-GB" sz="1100" dirty="0">
                <a:solidFill>
                  <a:srgbClr val="37474F"/>
                </a:solidFill>
                <a:latin typeface="Menlo" panose="020B0609030804020204" pitchFamily="49" charset="0"/>
              </a:rPr>
              <a:t>  statement;</a:t>
            </a:r>
            <a:br>
              <a:rPr lang="en-GB" sz="1100" dirty="0">
                <a:solidFill>
                  <a:srgbClr val="37474F"/>
                </a:solidFill>
                <a:latin typeface="Menlo" panose="020B0609030804020204" pitchFamily="49" charset="0"/>
              </a:rPr>
            </a:br>
            <a:r>
              <a:rPr lang="en-GB" sz="1100" dirty="0">
                <a:solidFill>
                  <a:srgbClr val="37474F"/>
                </a:solidFill>
                <a:latin typeface="Menlo" panose="020B0609030804020204" pitchFamily="49" charset="0"/>
              </a:rPr>
              <a:t>  statement;</a:t>
            </a:r>
            <a:br>
              <a:rPr lang="en-GB" sz="1100" dirty="0">
                <a:solidFill>
                  <a:srgbClr val="37474F"/>
                </a:solidFill>
                <a:latin typeface="Menlo" panose="020B0609030804020204" pitchFamily="49" charset="0"/>
              </a:rPr>
            </a:br>
            <a:r>
              <a:rPr lang="en-GB" sz="1100" dirty="0">
                <a:solidFill>
                  <a:srgbClr val="37474F"/>
                </a:solidFill>
                <a:latin typeface="Menlo" panose="020B0609030804020204" pitchFamily="49" charset="0"/>
              </a:rPr>
              <a:t>  statement;</a:t>
            </a:r>
            <a:br>
              <a:rPr lang="en-GB" sz="1100" dirty="0">
                <a:solidFill>
                  <a:srgbClr val="37474F"/>
                </a:solidFill>
                <a:latin typeface="Menlo" panose="020B0609030804020204" pitchFamily="49" charset="0"/>
              </a:rPr>
            </a:br>
            <a:r>
              <a:rPr lang="en-GB" sz="1100" dirty="0">
                <a:solidFill>
                  <a:srgbClr val="37474F"/>
                </a:solidFill>
                <a:latin typeface="Menlo" panose="020B0609030804020204" pitchFamily="49" charset="0"/>
              </a:rPr>
              <a:t>  </a:t>
            </a:r>
            <a:r>
              <a:rPr lang="en-GB" sz="1100" dirty="0">
                <a:solidFill>
                  <a:srgbClr val="3B78E7"/>
                </a:solidFill>
                <a:latin typeface="Menlo" panose="020B0609030804020204" pitchFamily="49" charset="0"/>
              </a:rPr>
              <a:t>return</a:t>
            </a:r>
            <a:r>
              <a:rPr lang="en-GB" sz="1100" dirty="0">
                <a:solidFill>
                  <a:srgbClr val="37474F"/>
                </a:solidFill>
                <a:latin typeface="Menlo" panose="020B0609030804020204" pitchFamily="49" charset="0"/>
              </a:rPr>
              <a:t> statement;</a:t>
            </a:r>
            <a:br>
              <a:rPr lang="en-GB" sz="1100" dirty="0">
                <a:solidFill>
                  <a:srgbClr val="37474F"/>
                </a:solidFill>
                <a:latin typeface="Menlo" panose="020B0609030804020204" pitchFamily="49" charset="0"/>
              </a:rPr>
            </a:br>
            <a:r>
              <a:rPr lang="en-GB" sz="1100" dirty="0">
                <a:solidFill>
                  <a:srgbClr val="37474F"/>
                </a:solidFill>
                <a:latin typeface="Menlo" panose="020B0609030804020204" pitchFamily="49" charset="0"/>
              </a:rPr>
              <a:t>};</a:t>
            </a:r>
            <a:endParaRPr lang="en-GB" dirty="0"/>
          </a:p>
          <a:p>
            <a:br>
              <a:rPr lang="en-GB" dirty="0"/>
            </a:br>
            <a:endParaRPr lang="en-GH" dirty="0"/>
          </a:p>
        </p:txBody>
      </p:sp>
      <p:sp>
        <p:nvSpPr>
          <p:cNvPr id="6" name="Title 1">
            <a:extLst>
              <a:ext uri="{FF2B5EF4-FFF2-40B4-BE49-F238E27FC236}">
                <a16:creationId xmlns:a16="http://schemas.microsoft.com/office/drawing/2014/main" id="{D467EEC6-6CCD-E448-A8A2-A693F9C378F7}"/>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Tree>
    <p:extLst>
      <p:ext uri="{BB962C8B-B14F-4D97-AF65-F5344CB8AC3E}">
        <p14:creationId xmlns:p14="http://schemas.microsoft.com/office/powerpoint/2010/main" val="41804340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A0015CA-361A-AC48-AFE0-63F25A066C4A}"/>
              </a:ext>
            </a:extLst>
          </p:cNvPr>
          <p:cNvSpPr/>
          <p:nvPr/>
        </p:nvSpPr>
        <p:spPr>
          <a:xfrm>
            <a:off x="375250" y="1021064"/>
            <a:ext cx="4506639" cy="353943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a:spAutoFit/>
          </a:bodyPr>
          <a:lstStyle/>
          <a:p>
            <a:r>
              <a:rPr lang="en-GB" b="1" dirty="0">
                <a:solidFill>
                  <a:srgbClr val="212121"/>
                </a:solidFill>
                <a:latin typeface="Times New Roman" panose="02020603050405020304" pitchFamily="18" charset="0"/>
                <a:cs typeface="Times New Roman" panose="02020603050405020304" pitchFamily="18" charset="0"/>
              </a:rPr>
              <a:t>Functions</a:t>
            </a:r>
          </a:p>
          <a:p>
            <a:endParaRPr lang="en-GB" dirty="0">
              <a:solidFill>
                <a:srgbClr val="D81B60"/>
              </a:solidFill>
              <a:latin typeface="Times New Roman" panose="02020603050405020304" pitchFamily="18" charset="0"/>
              <a:cs typeface="Times New Roman" panose="02020603050405020304" pitchFamily="18" charset="0"/>
            </a:endParaRPr>
          </a:p>
          <a:p>
            <a:r>
              <a:rPr lang="en-GB" dirty="0">
                <a:solidFill>
                  <a:srgbClr val="D81B60"/>
                </a:solidFill>
                <a:latin typeface="Times New Roman" panose="02020603050405020304" pitchFamily="18" charset="0"/>
                <a:cs typeface="Times New Roman" panose="02020603050405020304" pitchFamily="18" charset="0"/>
              </a:rPr>
              <a:t>// The reflect function takes a single parameter: element.</a:t>
            </a:r>
            <a:br>
              <a:rPr lang="en-GB" dirty="0">
                <a:latin typeface="Times New Roman" panose="02020603050405020304" pitchFamily="18" charset="0"/>
                <a:cs typeface="Times New Roman" panose="02020603050405020304" pitchFamily="18" charset="0"/>
              </a:rPr>
            </a:br>
            <a:r>
              <a:rPr lang="en-GB" dirty="0">
                <a:solidFill>
                  <a:srgbClr val="3B78E7"/>
                </a:solidFill>
                <a:latin typeface="Times New Roman" panose="02020603050405020304" pitchFamily="18" charset="0"/>
                <a:cs typeface="Times New Roman" panose="02020603050405020304" pitchFamily="18" charset="0"/>
              </a:rPr>
              <a:t>var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checklength</a:t>
            </a:r>
            <a:r>
              <a:rPr lang="en-GB" dirty="0">
                <a:latin typeface="Times New Roman" panose="02020603050405020304" pitchFamily="18" charset="0"/>
                <a:cs typeface="Times New Roman" panose="02020603050405020304" pitchFamily="18" charset="0"/>
              </a:rPr>
              <a:t> = function(list) {</a:t>
            </a:r>
          </a:p>
          <a:p>
            <a:r>
              <a:rPr lang="en-GB" dirty="0">
                <a:latin typeface="Times New Roman" panose="02020603050405020304" pitchFamily="18" charset="0"/>
                <a:cs typeface="Times New Roman" panose="02020603050405020304" pitchFamily="18" charset="0"/>
              </a:rPr>
              <a:t> </a:t>
            </a:r>
            <a:r>
              <a:rPr lang="en-GB" dirty="0">
                <a:solidFill>
                  <a:srgbClr val="3B78E7"/>
                </a:solidFill>
                <a:latin typeface="Times New Roman" panose="02020603050405020304" pitchFamily="18" charset="0"/>
                <a:cs typeface="Times New Roman" panose="02020603050405020304" pitchFamily="18" charset="0"/>
              </a:rPr>
              <a:t>var</a:t>
            </a:r>
            <a:r>
              <a:rPr lang="en-GB" dirty="0">
                <a:latin typeface="Times New Roman" panose="02020603050405020304" pitchFamily="18" charset="0"/>
                <a:cs typeface="Times New Roman" panose="02020603050405020304" pitchFamily="18" charset="0"/>
              </a:rPr>
              <a:t> results</a:t>
            </a:r>
          </a:p>
          <a:p>
            <a:r>
              <a:rPr lang="en-GB" dirty="0">
                <a:latin typeface="Times New Roman" panose="02020603050405020304" pitchFamily="18" charset="0"/>
                <a:cs typeface="Times New Roman" panose="02020603050405020304" pitchFamily="18" charset="0"/>
              </a:rPr>
              <a:t>  if (</a:t>
            </a:r>
            <a:r>
              <a:rPr lang="en-GB" dirty="0" err="1">
                <a:latin typeface="Times New Roman" panose="02020603050405020304" pitchFamily="18" charset="0"/>
                <a:cs typeface="Times New Roman" panose="02020603050405020304" pitchFamily="18" charset="0"/>
              </a:rPr>
              <a:t>list.length</a:t>
            </a:r>
            <a:r>
              <a:rPr lang="en-GB" dirty="0">
                <a:latin typeface="Times New Roman" panose="02020603050405020304" pitchFamily="18" charset="0"/>
                <a:cs typeface="Times New Roman" panose="02020603050405020304" pitchFamily="18" charset="0"/>
              </a:rPr>
              <a:t> &gt; 3){</a:t>
            </a:r>
          </a:p>
          <a:p>
            <a:r>
              <a:rPr lang="en-GB" dirty="0">
                <a:latin typeface="Times New Roman" panose="02020603050405020304" pitchFamily="18" charset="0"/>
                <a:cs typeface="Times New Roman" panose="02020603050405020304" pitchFamily="18" charset="0"/>
              </a:rPr>
              <a:t>    results = </a:t>
            </a:r>
            <a:r>
              <a:rPr lang="en-GB" dirty="0">
                <a:solidFill>
                  <a:srgbClr val="0D904F"/>
                </a:solidFill>
                <a:latin typeface="Times New Roman" panose="02020603050405020304" pitchFamily="18" charset="0"/>
                <a:cs typeface="Times New Roman" panose="02020603050405020304" pitchFamily="18" charset="0"/>
              </a:rPr>
              <a:t>"the list has more than 4 elements"</a:t>
            </a:r>
          </a:p>
          <a:p>
            <a:r>
              <a:rPr lang="en-GB" dirty="0">
                <a:latin typeface="Times New Roman" panose="02020603050405020304" pitchFamily="18" charset="0"/>
                <a:cs typeface="Times New Roman" panose="02020603050405020304" pitchFamily="18" charset="0"/>
              </a:rPr>
              <a:t>  }else{</a:t>
            </a:r>
          </a:p>
          <a:p>
            <a:r>
              <a:rPr lang="en-GB" dirty="0">
                <a:latin typeface="Times New Roman" panose="02020603050405020304" pitchFamily="18" charset="0"/>
                <a:cs typeface="Times New Roman" panose="02020603050405020304" pitchFamily="18" charset="0"/>
              </a:rPr>
              <a:t>    </a:t>
            </a:r>
          </a:p>
          <a:p>
            <a:r>
              <a:rPr lang="en-GB" dirty="0">
                <a:latin typeface="Times New Roman" panose="02020603050405020304" pitchFamily="18" charset="0"/>
                <a:cs typeface="Times New Roman" panose="02020603050405020304" pitchFamily="18" charset="0"/>
              </a:rPr>
              <a:t>    results = </a:t>
            </a:r>
            <a:r>
              <a:rPr lang="en-GB" dirty="0">
                <a:solidFill>
                  <a:srgbClr val="0D904F"/>
                </a:solidFill>
                <a:latin typeface="Times New Roman" panose="02020603050405020304" pitchFamily="18" charset="0"/>
                <a:cs typeface="Times New Roman" panose="02020603050405020304" pitchFamily="18" charset="0"/>
              </a:rPr>
              <a:t>"the list has less than 4 elements"</a:t>
            </a:r>
          </a:p>
          <a:p>
            <a:r>
              <a:rPr lang="en-GB" dirty="0">
                <a:latin typeface="Times New Roman" panose="02020603050405020304" pitchFamily="18" charset="0"/>
                <a:cs typeface="Times New Roman" panose="02020603050405020304" pitchFamily="18" charset="0"/>
              </a:rPr>
              <a:t>  }</a:t>
            </a:r>
          </a:p>
          <a:p>
            <a:r>
              <a:rPr lang="en-GB" dirty="0">
                <a:latin typeface="Times New Roman" panose="02020603050405020304" pitchFamily="18" charset="0"/>
                <a:cs typeface="Times New Roman" panose="02020603050405020304" pitchFamily="18" charset="0"/>
              </a:rPr>
              <a:t>return results;</a:t>
            </a:r>
          </a:p>
          <a:p>
            <a:r>
              <a:rPr lang="en-GB" dirty="0">
                <a:latin typeface="Times New Roman" panose="02020603050405020304" pitchFamily="18" charset="0"/>
                <a:cs typeface="Times New Roman" panose="02020603050405020304" pitchFamily="18" charset="0"/>
              </a:rPr>
              <a:t>};</a:t>
            </a:r>
          </a:p>
          <a:p>
            <a:r>
              <a:rPr lang="en-GB" dirty="0">
                <a:solidFill>
                  <a:srgbClr val="3B78E7"/>
                </a:solidFill>
                <a:latin typeface="Times New Roman" panose="02020603050405020304" pitchFamily="18" charset="0"/>
                <a:cs typeface="Times New Roman" panose="02020603050405020304" pitchFamily="18" charset="0"/>
              </a:rPr>
              <a:t>var</a:t>
            </a:r>
            <a:r>
              <a:rPr lang="en-GB" dirty="0">
                <a:latin typeface="Times New Roman" panose="02020603050405020304" pitchFamily="18" charset="0"/>
                <a:cs typeface="Times New Roman" panose="02020603050405020304" pitchFamily="18" charset="0"/>
              </a:rPr>
              <a:t> image = ["</a:t>
            </a:r>
            <a:r>
              <a:rPr lang="en-GB" dirty="0">
                <a:solidFill>
                  <a:srgbClr val="0D904F"/>
                </a:solidFill>
                <a:latin typeface="Times New Roman" panose="02020603050405020304" pitchFamily="18" charset="0"/>
                <a:cs typeface="Times New Roman" panose="02020603050405020304" pitchFamily="18" charset="0"/>
              </a:rPr>
              <a:t>Modis</a:t>
            </a:r>
            <a:r>
              <a:rPr lang="en-GB" dirty="0">
                <a:latin typeface="Times New Roman" panose="02020603050405020304" pitchFamily="18" charset="0"/>
                <a:cs typeface="Times New Roman" panose="02020603050405020304" pitchFamily="18" charset="0"/>
              </a:rPr>
              <a:t>", "</a:t>
            </a:r>
            <a:r>
              <a:rPr lang="en-GB" dirty="0">
                <a:solidFill>
                  <a:srgbClr val="0D904F"/>
                </a:solidFill>
                <a:latin typeface="Times New Roman" panose="02020603050405020304" pitchFamily="18" charset="0"/>
                <a:cs typeface="Times New Roman" panose="02020603050405020304" pitchFamily="18" charset="0"/>
              </a:rPr>
              <a:t>Landsat7</a:t>
            </a:r>
            <a:r>
              <a:rPr lang="en-GB" dirty="0">
                <a:latin typeface="Times New Roman" panose="02020603050405020304" pitchFamily="18" charset="0"/>
                <a:cs typeface="Times New Roman" panose="02020603050405020304" pitchFamily="18" charset="0"/>
              </a:rPr>
              <a:t>", "</a:t>
            </a:r>
            <a:r>
              <a:rPr lang="en-GB" dirty="0">
                <a:solidFill>
                  <a:srgbClr val="0D904F"/>
                </a:solidFill>
                <a:latin typeface="Times New Roman" panose="02020603050405020304" pitchFamily="18" charset="0"/>
                <a:cs typeface="Times New Roman" panose="02020603050405020304" pitchFamily="18" charset="0"/>
              </a:rPr>
              <a:t>Sentinel</a:t>
            </a:r>
            <a:r>
              <a:rPr lang="en-GB" dirty="0">
                <a:latin typeface="Times New Roman" panose="02020603050405020304" pitchFamily="18" charset="0"/>
                <a:cs typeface="Times New Roman" panose="02020603050405020304" pitchFamily="18" charset="0"/>
              </a:rPr>
              <a:t>", "</a:t>
            </a:r>
            <a:r>
              <a:rPr lang="en-GB" dirty="0">
                <a:solidFill>
                  <a:srgbClr val="0D904F"/>
                </a:solidFill>
                <a:latin typeface="Times New Roman" panose="02020603050405020304" pitchFamily="18" charset="0"/>
                <a:cs typeface="Times New Roman" panose="02020603050405020304" pitchFamily="18" charset="0"/>
              </a:rPr>
              <a:t>Sentinel2</a:t>
            </a:r>
            <a:r>
              <a:rPr lang="en-GB" dirty="0">
                <a:latin typeface="Times New Roman" panose="02020603050405020304" pitchFamily="18" charset="0"/>
                <a:cs typeface="Times New Roman" panose="02020603050405020304" pitchFamily="18" charset="0"/>
              </a:rPr>
              <a:t>"];</a:t>
            </a:r>
          </a:p>
          <a:p>
            <a:r>
              <a:rPr lang="en-GB" dirty="0">
                <a:solidFill>
                  <a:srgbClr val="3B78E7"/>
                </a:solidFill>
                <a:latin typeface="Times New Roman" panose="02020603050405020304" pitchFamily="18" charset="0"/>
                <a:cs typeface="Times New Roman" panose="02020603050405020304" pitchFamily="18" charset="0"/>
              </a:rPr>
              <a:t>print</a:t>
            </a:r>
            <a:r>
              <a:rPr lang="en-GB" dirty="0">
                <a:latin typeface="Times New Roman" panose="02020603050405020304" pitchFamily="18" charset="0"/>
                <a:cs typeface="Times New Roman" panose="02020603050405020304" pitchFamily="18" charset="0"/>
              </a:rPr>
              <a:t>(</a:t>
            </a:r>
            <a:r>
              <a:rPr lang="en-GB" dirty="0" err="1">
                <a:latin typeface="Times New Roman" panose="02020603050405020304" pitchFamily="18" charset="0"/>
                <a:cs typeface="Times New Roman" panose="02020603050405020304" pitchFamily="18" charset="0"/>
              </a:rPr>
              <a:t>checklength</a:t>
            </a:r>
            <a:r>
              <a:rPr lang="en-GB" dirty="0">
                <a:latin typeface="Times New Roman" panose="02020603050405020304" pitchFamily="18" charset="0"/>
                <a:cs typeface="Times New Roman" panose="02020603050405020304" pitchFamily="18" charset="0"/>
              </a:rPr>
              <a:t>(image))</a:t>
            </a:r>
          </a:p>
          <a:p>
            <a:endParaRPr lang="en-GH" dirty="0">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80552FFC-709D-4846-9DE7-D0C215CB357F}"/>
              </a:ext>
            </a:extLst>
          </p:cNvPr>
          <p:cNvSpPr txBox="1">
            <a:spLocks/>
          </p:cNvSpPr>
          <p:nvPr/>
        </p:nvSpPr>
        <p:spPr>
          <a:xfrm>
            <a:off x="493131"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b="1" dirty="0"/>
              <a:t>JavaScript / GEE data types</a:t>
            </a:r>
            <a:endParaRPr lang="en-GH" dirty="0"/>
          </a:p>
        </p:txBody>
      </p:sp>
      <p:sp>
        <p:nvSpPr>
          <p:cNvPr id="7" name="Rectangle 6">
            <a:extLst>
              <a:ext uri="{FF2B5EF4-FFF2-40B4-BE49-F238E27FC236}">
                <a16:creationId xmlns:a16="http://schemas.microsoft.com/office/drawing/2014/main" id="{B6F3A9E6-C3F0-004B-9C7D-12C796D06F89}"/>
              </a:ext>
            </a:extLst>
          </p:cNvPr>
          <p:cNvSpPr/>
          <p:nvPr/>
        </p:nvSpPr>
        <p:spPr>
          <a:xfrm>
            <a:off x="5173107" y="1021064"/>
            <a:ext cx="3727250" cy="353943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a:spAutoFit/>
          </a:bodyPr>
          <a:lstStyle/>
          <a:p>
            <a:r>
              <a:rPr lang="en-GB" b="1" dirty="0">
                <a:solidFill>
                  <a:srgbClr val="212121"/>
                </a:solidFill>
                <a:latin typeface="Times New Roman" panose="02020603050405020304" pitchFamily="18" charset="0"/>
                <a:cs typeface="Times New Roman" panose="02020603050405020304" pitchFamily="18" charset="0"/>
              </a:rPr>
              <a:t>GEE Sample </a:t>
            </a:r>
          </a:p>
          <a:p>
            <a:endParaRPr lang="en-GB" dirty="0">
              <a:solidFill>
                <a:srgbClr val="D81B60"/>
              </a:solidFill>
              <a:latin typeface="Times New Roman" panose="02020603050405020304" pitchFamily="18" charset="0"/>
              <a:cs typeface="Times New Roman" panose="02020603050405020304" pitchFamily="18" charset="0"/>
            </a:endParaRPr>
          </a:p>
          <a:p>
            <a:r>
              <a:rPr lang="en-GB" dirty="0">
                <a:solidFill>
                  <a:srgbClr val="3B78E7"/>
                </a:solidFill>
                <a:latin typeface="Times New Roman" panose="02020603050405020304" pitchFamily="18" charset="0"/>
                <a:cs typeface="Times New Roman" panose="02020603050405020304" pitchFamily="18" charset="0"/>
              </a:rPr>
              <a:t>var</a:t>
            </a:r>
            <a:r>
              <a:rPr lang="en-GB" dirty="0">
                <a:solidFill>
                  <a:srgbClr val="D81B60"/>
                </a:solidFill>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myList</a:t>
            </a:r>
            <a:r>
              <a:rPr lang="en-GB" dirty="0">
                <a:solidFill>
                  <a:srgbClr val="D81B60"/>
                </a:solidFill>
                <a:latin typeface="Times New Roman" panose="02020603050405020304" pitchFamily="18" charset="0"/>
                <a:cs typeface="Times New Roman" panose="02020603050405020304" pitchFamily="18" charset="0"/>
              </a:rPr>
              <a:t> = </a:t>
            </a:r>
            <a:r>
              <a:rPr lang="en-GB" dirty="0" err="1">
                <a:solidFill>
                  <a:srgbClr val="3B78E7"/>
                </a:solidFill>
                <a:latin typeface="Times New Roman" panose="02020603050405020304" pitchFamily="18" charset="0"/>
                <a:cs typeface="Times New Roman" panose="02020603050405020304" pitchFamily="18" charset="0"/>
              </a:rPr>
              <a:t>ee.List.sequence</a:t>
            </a:r>
            <a:r>
              <a:rPr lang="en-GB" dirty="0">
                <a:latin typeface="Times New Roman" panose="02020603050405020304" pitchFamily="18" charset="0"/>
                <a:cs typeface="Times New Roman" panose="02020603050405020304" pitchFamily="18" charset="0"/>
              </a:rPr>
              <a:t>(1, 10);</a:t>
            </a:r>
          </a:p>
          <a:p>
            <a:endParaRPr lang="en-GB" dirty="0">
              <a:solidFill>
                <a:srgbClr val="D81B60"/>
              </a:solidFill>
              <a:latin typeface="Times New Roman" panose="02020603050405020304" pitchFamily="18" charset="0"/>
              <a:cs typeface="Times New Roman" panose="02020603050405020304" pitchFamily="18" charset="0"/>
            </a:endParaRPr>
          </a:p>
          <a:p>
            <a:r>
              <a:rPr lang="en-GB" dirty="0">
                <a:solidFill>
                  <a:srgbClr val="D81B60"/>
                </a:solidFill>
                <a:latin typeface="Times New Roman" panose="02020603050405020304" pitchFamily="18" charset="0"/>
                <a:cs typeface="Times New Roman" panose="02020603050405020304" pitchFamily="18" charset="0"/>
              </a:rPr>
              <a:t>// The reflect function takes a single parameter: element.</a:t>
            </a:r>
            <a:br>
              <a:rPr lang="en-GB" dirty="0">
                <a:latin typeface="Times New Roman" panose="02020603050405020304" pitchFamily="18" charset="0"/>
                <a:cs typeface="Times New Roman" panose="02020603050405020304" pitchFamily="18" charset="0"/>
              </a:rPr>
            </a:br>
            <a:r>
              <a:rPr lang="en-GB" dirty="0">
                <a:solidFill>
                  <a:srgbClr val="3B78E7"/>
                </a:solidFill>
                <a:latin typeface="Times New Roman" panose="02020603050405020304" pitchFamily="18" charset="0"/>
                <a:cs typeface="Times New Roman" panose="02020603050405020304" pitchFamily="18" charset="0"/>
              </a:rPr>
              <a:t>var </a:t>
            </a:r>
            <a:r>
              <a:rPr lang="en-GB" dirty="0" err="1">
                <a:latin typeface="Times New Roman" panose="02020603050405020304" pitchFamily="18" charset="0"/>
                <a:cs typeface="Times New Roman" panose="02020603050405020304" pitchFamily="18" charset="0"/>
              </a:rPr>
              <a:t>computeSquares</a:t>
            </a:r>
            <a:r>
              <a:rPr lang="en-GB" dirty="0">
                <a:solidFill>
                  <a:srgbClr val="3B78E7"/>
                </a:solidFill>
                <a:latin typeface="Times New Roman" panose="02020603050405020304" pitchFamily="18" charset="0"/>
                <a:cs typeface="Times New Roman" panose="02020603050405020304" pitchFamily="18" charset="0"/>
              </a:rPr>
              <a:t> = </a:t>
            </a:r>
            <a:r>
              <a:rPr lang="en-GB" dirty="0">
                <a:latin typeface="Times New Roman" panose="02020603050405020304" pitchFamily="18" charset="0"/>
                <a:cs typeface="Times New Roman" panose="02020603050405020304" pitchFamily="18" charset="0"/>
              </a:rPr>
              <a:t>function</a:t>
            </a:r>
            <a:r>
              <a:rPr lang="en-GB" dirty="0">
                <a:solidFill>
                  <a:srgbClr val="3B78E7"/>
                </a:solidFill>
                <a:latin typeface="Times New Roman" panose="02020603050405020304" pitchFamily="18" charset="0"/>
                <a:cs typeface="Times New Roman" panose="02020603050405020304" pitchFamily="18" charset="0"/>
              </a:rPr>
              <a:t>(</a:t>
            </a:r>
            <a:r>
              <a:rPr lang="en-GB" dirty="0">
                <a:latin typeface="Times New Roman" panose="02020603050405020304" pitchFamily="18" charset="0"/>
                <a:cs typeface="Times New Roman" panose="02020603050405020304" pitchFamily="18" charset="0"/>
              </a:rPr>
              <a:t>number</a:t>
            </a:r>
            <a:r>
              <a:rPr lang="en-GB" dirty="0">
                <a:solidFill>
                  <a:srgbClr val="3B78E7"/>
                </a:solidFill>
                <a:latin typeface="Times New Roman" panose="02020603050405020304" pitchFamily="18" charset="0"/>
                <a:cs typeface="Times New Roman" panose="02020603050405020304" pitchFamily="18" charset="0"/>
              </a:rPr>
              <a:t>) {</a:t>
            </a:r>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  </a:t>
            </a:r>
            <a:r>
              <a:rPr lang="en-GB" dirty="0">
                <a:solidFill>
                  <a:srgbClr val="0D904F"/>
                </a:solidFill>
                <a:latin typeface="Times New Roman" panose="02020603050405020304" pitchFamily="18" charset="0"/>
                <a:cs typeface="Times New Roman" panose="02020603050405020304" pitchFamily="18" charset="0"/>
              </a:rPr>
              <a:t>// We define the operation using the EE API.</a:t>
            </a:r>
          </a:p>
          <a:p>
            <a:r>
              <a:rPr lang="en-GB" dirty="0">
                <a:latin typeface="Times New Roman" panose="02020603050405020304" pitchFamily="18" charset="0"/>
                <a:cs typeface="Times New Roman" panose="02020603050405020304" pitchFamily="18" charset="0"/>
              </a:rPr>
              <a:t>  return </a:t>
            </a:r>
            <a:r>
              <a:rPr lang="en-GB" dirty="0" err="1">
                <a:solidFill>
                  <a:srgbClr val="3B78E7"/>
                </a:solidFill>
                <a:latin typeface="Times New Roman" panose="02020603050405020304" pitchFamily="18" charset="0"/>
                <a:cs typeface="Times New Roman" panose="02020603050405020304" pitchFamily="18" charset="0"/>
              </a:rPr>
              <a:t>ee.Number</a:t>
            </a:r>
            <a:r>
              <a:rPr lang="en-GB" dirty="0">
                <a:latin typeface="Times New Roman" panose="02020603050405020304" pitchFamily="18" charset="0"/>
                <a:cs typeface="Times New Roman" panose="02020603050405020304" pitchFamily="18" charset="0"/>
              </a:rPr>
              <a:t>(number).pow(2);</a:t>
            </a:r>
          </a:p>
          <a:p>
            <a:r>
              <a:rPr lang="en-GB" dirty="0">
                <a:latin typeface="Times New Roman" panose="02020603050405020304" pitchFamily="18" charset="0"/>
                <a:cs typeface="Times New Roman" panose="02020603050405020304" pitchFamily="18" charset="0"/>
              </a:rPr>
              <a:t>};</a:t>
            </a:r>
          </a:p>
          <a:p>
            <a:endParaRPr lang="en-GB" dirty="0">
              <a:latin typeface="Times New Roman" panose="02020603050405020304" pitchFamily="18" charset="0"/>
              <a:cs typeface="Times New Roman" panose="02020603050405020304" pitchFamily="18" charset="0"/>
            </a:endParaRPr>
          </a:p>
          <a:p>
            <a:r>
              <a:rPr lang="en-GB" dirty="0">
                <a:solidFill>
                  <a:srgbClr val="3B78E7"/>
                </a:solidFill>
                <a:latin typeface="Times New Roman" panose="02020603050405020304" pitchFamily="18" charset="0"/>
                <a:cs typeface="Times New Roman" panose="02020603050405020304" pitchFamily="18" charset="0"/>
              </a:rPr>
              <a:t>var</a:t>
            </a:r>
            <a:r>
              <a:rPr lang="en-GB" dirty="0">
                <a:latin typeface="Times New Roman" panose="02020603050405020304" pitchFamily="18" charset="0"/>
                <a:cs typeface="Times New Roman" panose="02020603050405020304" pitchFamily="18" charset="0"/>
              </a:rPr>
              <a:t> squares = </a:t>
            </a:r>
            <a:r>
              <a:rPr lang="en-GB" dirty="0" err="1">
                <a:latin typeface="Times New Roman" panose="02020603050405020304" pitchFamily="18" charset="0"/>
                <a:cs typeface="Times New Roman" panose="02020603050405020304" pitchFamily="18" charset="0"/>
              </a:rPr>
              <a:t>myList.</a:t>
            </a:r>
            <a:r>
              <a:rPr lang="en-GB" dirty="0" err="1">
                <a:solidFill>
                  <a:srgbClr val="3B78E7"/>
                </a:solidFill>
                <a:latin typeface="Times New Roman" panose="02020603050405020304" pitchFamily="18" charset="0"/>
                <a:cs typeface="Times New Roman" panose="02020603050405020304" pitchFamily="18" charset="0"/>
              </a:rPr>
              <a:t>map</a:t>
            </a:r>
            <a:r>
              <a:rPr lang="en-GB" dirty="0">
                <a:latin typeface="Times New Roman" panose="02020603050405020304" pitchFamily="18" charset="0"/>
                <a:cs typeface="Times New Roman" panose="02020603050405020304" pitchFamily="18" charset="0"/>
              </a:rPr>
              <a:t>(</a:t>
            </a:r>
            <a:r>
              <a:rPr lang="en-GB" dirty="0" err="1">
                <a:latin typeface="Times New Roman" panose="02020603050405020304" pitchFamily="18" charset="0"/>
                <a:cs typeface="Times New Roman" panose="02020603050405020304" pitchFamily="18" charset="0"/>
              </a:rPr>
              <a:t>computeSquares</a:t>
            </a:r>
            <a:r>
              <a:rPr lang="en-GB" dirty="0">
                <a:latin typeface="Times New Roman" panose="02020603050405020304" pitchFamily="18" charset="0"/>
                <a:cs typeface="Times New Roman" panose="02020603050405020304" pitchFamily="18" charset="0"/>
              </a:rPr>
              <a:t>);</a:t>
            </a:r>
          </a:p>
          <a:p>
            <a:r>
              <a:rPr lang="en-GB" dirty="0">
                <a:solidFill>
                  <a:srgbClr val="3B78E7"/>
                </a:solidFill>
                <a:latin typeface="Times New Roman" panose="02020603050405020304" pitchFamily="18" charset="0"/>
                <a:cs typeface="Times New Roman" panose="02020603050405020304" pitchFamily="18" charset="0"/>
              </a:rPr>
              <a:t>print</a:t>
            </a:r>
            <a:r>
              <a:rPr lang="en-GB" dirty="0">
                <a:latin typeface="Times New Roman" panose="02020603050405020304" pitchFamily="18" charset="0"/>
                <a:cs typeface="Times New Roman" panose="02020603050405020304" pitchFamily="18" charset="0"/>
              </a:rPr>
              <a:t>(squares); </a:t>
            </a:r>
          </a:p>
          <a:p>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endParaRPr lang="en-GH"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74653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135BA9B-627F-6A40-A847-A1D62C70640B}"/>
              </a:ext>
            </a:extLst>
          </p:cNvPr>
          <p:cNvSpPr>
            <a:spLocks noGrp="1"/>
          </p:cNvSpPr>
          <p:nvPr>
            <p:ph type="body" idx="1"/>
          </p:nvPr>
        </p:nvSpPr>
        <p:spPr>
          <a:xfrm>
            <a:off x="778732" y="721145"/>
            <a:ext cx="7744806" cy="3642199"/>
          </a:xfrm>
        </p:spPr>
        <p:txBody>
          <a:bodyPr/>
          <a:lstStyle/>
          <a:p>
            <a:pPr marL="101600" indent="0">
              <a:buNone/>
            </a:pPr>
            <a:r>
              <a:rPr lang="en-GB" sz="1400" dirty="0">
                <a:solidFill>
                  <a:srgbClr val="212121"/>
                </a:solidFill>
                <a:latin typeface="Times New Roman" panose="02020603050405020304" pitchFamily="18" charset="0"/>
                <a:cs typeface="Arial"/>
                <a:sym typeface="Arial"/>
              </a:rPr>
              <a:t>Earth Engine uses a parallel processing system to carry out computation across a large number of machines.</a:t>
            </a:r>
          </a:p>
          <a:p>
            <a:pPr marL="101600" indent="0">
              <a:buNone/>
            </a:pPr>
            <a:endParaRPr lang="en-GB" sz="1400" dirty="0">
              <a:solidFill>
                <a:srgbClr val="212121"/>
              </a:solidFill>
              <a:latin typeface="Times New Roman" panose="02020603050405020304" pitchFamily="18" charset="0"/>
              <a:cs typeface="Arial"/>
              <a:sym typeface="Arial"/>
            </a:endParaRPr>
          </a:p>
          <a:p>
            <a:pPr marL="101600" indent="0">
              <a:buNone/>
            </a:pPr>
            <a:r>
              <a:rPr lang="en-GB" sz="1400" b="1" dirty="0">
                <a:solidFill>
                  <a:srgbClr val="212121"/>
                </a:solidFill>
                <a:latin typeface="Times New Roman" panose="02020603050405020304" pitchFamily="18" charset="0"/>
                <a:cs typeface="Arial"/>
              </a:rPr>
              <a:t>For Loops</a:t>
            </a:r>
          </a:p>
          <a:p>
            <a:r>
              <a:rPr lang="en-GB" sz="1400" dirty="0">
                <a:solidFill>
                  <a:srgbClr val="212121"/>
                </a:solidFill>
                <a:latin typeface="Times New Roman" panose="02020603050405020304" pitchFamily="18" charset="0"/>
                <a:cs typeface="Arial"/>
              </a:rPr>
              <a:t>The use of for-loops is discouraged in Earth Engine. The same results can be achieved using a map() operation where you specify a function that can be independently applied to each element. This allows the system to distribute the processing to different machines.</a:t>
            </a:r>
          </a:p>
          <a:p>
            <a:pPr marL="101600" indent="0">
              <a:buNone/>
            </a:pPr>
            <a:r>
              <a:rPr lang="en-GB" sz="1400" b="1" dirty="0">
                <a:solidFill>
                  <a:srgbClr val="212121"/>
                </a:solidFill>
                <a:latin typeface="Times New Roman" panose="02020603050405020304" pitchFamily="18" charset="0"/>
                <a:cs typeface="Arial"/>
              </a:rPr>
              <a:t>If/Else Conditions</a:t>
            </a:r>
            <a:endParaRPr lang="en-GH" sz="1400" dirty="0">
              <a:solidFill>
                <a:srgbClr val="212121"/>
              </a:solidFill>
              <a:latin typeface="Times New Roman" panose="02020603050405020304" pitchFamily="18" charset="0"/>
              <a:cs typeface="Arial"/>
            </a:endParaRPr>
          </a:p>
          <a:p>
            <a:r>
              <a:rPr lang="en-GB" sz="1400" dirty="0">
                <a:solidFill>
                  <a:srgbClr val="212121"/>
                </a:solidFill>
                <a:latin typeface="Times New Roman" panose="02020603050405020304" pitchFamily="18" charset="0"/>
                <a:cs typeface="Arial"/>
              </a:rPr>
              <a:t>if/else conditional operators in Earth Engine is strongly discouraged . map() and filters are more functional approach .</a:t>
            </a:r>
          </a:p>
          <a:p>
            <a:endParaRPr lang="en-GB" sz="1400" dirty="0">
              <a:solidFill>
                <a:srgbClr val="212121"/>
              </a:solidFill>
              <a:latin typeface="Times New Roman" panose="02020603050405020304" pitchFamily="18" charset="0"/>
              <a:cs typeface="Arial"/>
            </a:endParaRPr>
          </a:p>
          <a:p>
            <a:endParaRPr lang="en-GB" sz="1400" dirty="0">
              <a:solidFill>
                <a:srgbClr val="212121"/>
              </a:solidFill>
              <a:latin typeface="Times New Roman" panose="02020603050405020304" pitchFamily="18" charset="0"/>
              <a:cs typeface="Arial"/>
            </a:endParaRPr>
          </a:p>
          <a:p>
            <a:pPr marL="101600" indent="0">
              <a:buNone/>
            </a:pPr>
            <a:r>
              <a:rPr lang="en-GB" sz="1400" dirty="0">
                <a:solidFill>
                  <a:srgbClr val="212121"/>
                </a:solidFill>
                <a:latin typeface="Times New Roman" panose="02020603050405020304" pitchFamily="18" charset="0"/>
                <a:cs typeface="Arial"/>
              </a:rPr>
              <a:t> </a:t>
            </a:r>
            <a:r>
              <a:rPr lang="en-GB" sz="1400" dirty="0">
                <a:hlinkClick r:id="rId2"/>
              </a:rPr>
              <a:t>Run in Code Editor</a:t>
            </a:r>
            <a:endParaRPr lang="en-GH" sz="1400" dirty="0"/>
          </a:p>
        </p:txBody>
      </p:sp>
      <p:sp>
        <p:nvSpPr>
          <p:cNvPr id="5" name="Title 1">
            <a:extLst>
              <a:ext uri="{FF2B5EF4-FFF2-40B4-BE49-F238E27FC236}">
                <a16:creationId xmlns:a16="http://schemas.microsoft.com/office/drawing/2014/main" id="{455F36CC-2531-8245-9A39-B193F2FFF52E}"/>
              </a:ext>
            </a:extLst>
          </p:cNvPr>
          <p:cNvSpPr txBox="1">
            <a:spLocks/>
          </p:cNvSpPr>
          <p:nvPr/>
        </p:nvSpPr>
        <p:spPr>
          <a:xfrm>
            <a:off x="580023" y="0"/>
            <a:ext cx="7741630" cy="6196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Dosis"/>
              <a:buNone/>
              <a:defRPr sz="2400" b="0" i="0" u="none" strike="noStrike" cap="none">
                <a:solidFill>
                  <a:srgbClr val="0070C0"/>
                </a:solidFill>
                <a:latin typeface="Dosis"/>
                <a:ea typeface="Dosis"/>
                <a:cs typeface="Dosis"/>
                <a:sym typeface="Dosis"/>
              </a:defRPr>
            </a:lvl1pPr>
            <a:lvl2pPr marR="0" lvl="1"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2pPr>
            <a:lvl3pPr marR="0" lvl="2"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3pPr>
            <a:lvl4pPr marR="0" lvl="3"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4pPr>
            <a:lvl5pPr marR="0" lvl="4"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5pPr>
            <a:lvl6pPr marR="0" lvl="5"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6pPr>
            <a:lvl7pPr marR="0" lvl="6"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7pPr>
            <a:lvl8pPr marR="0" lvl="7"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8pPr>
            <a:lvl9pPr marR="0" lvl="8" algn="l" rtl="0">
              <a:lnSpc>
                <a:spcPct val="100000"/>
              </a:lnSpc>
              <a:spcBef>
                <a:spcPts val="0"/>
              </a:spcBef>
              <a:spcAft>
                <a:spcPts val="0"/>
              </a:spcAft>
              <a:buClr>
                <a:schemeClr val="dk2"/>
              </a:buClr>
              <a:buSzPts val="2400"/>
              <a:buFont typeface="Dosis"/>
              <a:buNone/>
              <a:defRPr sz="2400" b="0" i="0" u="none" strike="noStrike" cap="none">
                <a:solidFill>
                  <a:schemeClr val="dk2"/>
                </a:solidFill>
                <a:latin typeface="Dosis"/>
                <a:ea typeface="Dosis"/>
                <a:cs typeface="Dosis"/>
                <a:sym typeface="Dosis"/>
              </a:defRPr>
            </a:lvl9pPr>
          </a:lstStyle>
          <a:p>
            <a:pPr algn="ctr"/>
            <a:r>
              <a:rPr lang="en-GB" sz="2000" b="1" dirty="0">
                <a:latin typeface="Source Sans Pro"/>
                <a:ea typeface="Source Sans Pro"/>
                <a:sym typeface="Source Sans Pro"/>
              </a:rPr>
              <a:t>Functional Programming Concepts</a:t>
            </a:r>
            <a:endParaRPr lang="en-GH" sz="2000" b="1" dirty="0">
              <a:latin typeface="Source Sans Pro"/>
              <a:ea typeface="Source Sans Pro"/>
              <a:sym typeface="Source Sans Pro"/>
            </a:endParaRPr>
          </a:p>
        </p:txBody>
      </p:sp>
    </p:spTree>
    <p:extLst>
      <p:ext uri="{BB962C8B-B14F-4D97-AF65-F5344CB8AC3E}">
        <p14:creationId xmlns:p14="http://schemas.microsoft.com/office/powerpoint/2010/main" val="15910499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E0806-3915-C646-906F-046EFCB0B922}"/>
              </a:ext>
            </a:extLst>
          </p:cNvPr>
          <p:cNvSpPr>
            <a:spLocks noGrp="1"/>
          </p:cNvSpPr>
          <p:nvPr>
            <p:ph type="title"/>
          </p:nvPr>
        </p:nvSpPr>
        <p:spPr>
          <a:xfrm>
            <a:off x="439790" y="0"/>
            <a:ext cx="7741630" cy="619685"/>
          </a:xfrm>
        </p:spPr>
        <p:txBody>
          <a:bodyPr/>
          <a:lstStyle/>
          <a:p>
            <a:pPr algn="ctr"/>
            <a:r>
              <a:rPr lang="en-GH" b="1" dirty="0"/>
              <a:t>Resource Materials</a:t>
            </a:r>
          </a:p>
        </p:txBody>
      </p:sp>
      <p:sp>
        <p:nvSpPr>
          <p:cNvPr id="3" name="Text Placeholder 2">
            <a:extLst>
              <a:ext uri="{FF2B5EF4-FFF2-40B4-BE49-F238E27FC236}">
                <a16:creationId xmlns:a16="http://schemas.microsoft.com/office/drawing/2014/main" id="{D42752A0-B847-DE4C-A920-A7D3CCF8B2B2}"/>
              </a:ext>
            </a:extLst>
          </p:cNvPr>
          <p:cNvSpPr>
            <a:spLocks noGrp="1"/>
          </p:cNvSpPr>
          <p:nvPr>
            <p:ph type="body" idx="1"/>
          </p:nvPr>
        </p:nvSpPr>
        <p:spPr>
          <a:xfrm>
            <a:off x="613035" y="776378"/>
            <a:ext cx="7744806" cy="3077892"/>
          </a:xfrm>
        </p:spPr>
        <p:txBody>
          <a:bodyPr/>
          <a:lstStyle/>
          <a:p>
            <a:r>
              <a:rPr lang="en-GB" dirty="0">
                <a:solidFill>
                  <a:schemeClr val="tx2">
                    <a:lumMod val="10000"/>
                  </a:schemeClr>
                </a:solidFill>
              </a:rPr>
              <a:t> </a:t>
            </a:r>
            <a:r>
              <a:rPr lang="en-GB" dirty="0">
                <a:solidFill>
                  <a:srgbClr val="00B0F0"/>
                </a:solidFill>
                <a:hlinkClick r:id="rId2">
                  <a:extLst>
                    <a:ext uri="{A12FA001-AC4F-418D-AE19-62706E023703}">
                      <ahyp:hlinkClr xmlns:ahyp="http://schemas.microsoft.com/office/drawing/2018/hyperlinkcolor" val="tx"/>
                    </a:ext>
                  </a:extLst>
                </a:hlinkClick>
              </a:rPr>
              <a:t>the Code Editor guide </a:t>
            </a:r>
            <a:r>
              <a:rPr lang="en-GB" dirty="0">
                <a:solidFill>
                  <a:schemeClr val="tx2">
                    <a:lumMod val="10000"/>
                  </a:schemeClr>
                </a:solidFill>
              </a:rPr>
              <a:t>to get familiar with the Code Editor environment.</a:t>
            </a:r>
          </a:p>
          <a:p>
            <a:r>
              <a:rPr lang="en-GB" dirty="0">
                <a:solidFill>
                  <a:schemeClr val="tx2">
                    <a:lumMod val="10000"/>
                  </a:schemeClr>
                </a:solidFill>
              </a:rPr>
              <a:t>For more thorough JavaScript tutorials, see </a:t>
            </a:r>
            <a:r>
              <a:rPr lang="en-GB" dirty="0">
                <a:solidFill>
                  <a:srgbClr val="00B0F0"/>
                </a:solidFill>
                <a:hlinkClick r:id="rId3">
                  <a:extLst>
                    <a:ext uri="{A12FA001-AC4F-418D-AE19-62706E023703}">
                      <ahyp:hlinkClr xmlns:ahyp="http://schemas.microsoft.com/office/drawing/2018/hyperlinkcolor" val="tx"/>
                    </a:ext>
                  </a:extLst>
                </a:hlinkClick>
              </a:rPr>
              <a:t>these Mozilla developer resources</a:t>
            </a:r>
            <a:r>
              <a:rPr lang="en-GB" dirty="0">
                <a:solidFill>
                  <a:schemeClr val="tx2">
                    <a:lumMod val="10000"/>
                  </a:schemeClr>
                </a:solidFill>
              </a:rPr>
              <a:t>. </a:t>
            </a:r>
          </a:p>
          <a:p>
            <a:r>
              <a:rPr lang="en-GB" dirty="0">
                <a:solidFill>
                  <a:schemeClr val="tx2">
                    <a:lumMod val="10000"/>
                  </a:schemeClr>
                </a:solidFill>
              </a:rPr>
              <a:t>For an introduction to programming, with examples in JavaScript, see </a:t>
            </a:r>
            <a:r>
              <a:rPr lang="en-GB" dirty="0">
                <a:solidFill>
                  <a:srgbClr val="00B0F0"/>
                </a:solidFill>
                <a:hlinkClick r:id="rId4">
                  <a:extLst>
                    <a:ext uri="{A12FA001-AC4F-418D-AE19-62706E023703}">
                      <ahyp:hlinkClr xmlns:ahyp="http://schemas.microsoft.com/office/drawing/2018/hyperlinkcolor" val="tx"/>
                    </a:ext>
                  </a:extLst>
                </a:hlinkClick>
              </a:rPr>
              <a:t>Eloquent JavaScript</a:t>
            </a:r>
            <a:r>
              <a:rPr lang="en-GB" dirty="0">
                <a:solidFill>
                  <a:schemeClr val="tx2">
                    <a:lumMod val="10000"/>
                  </a:schemeClr>
                </a:solidFill>
              </a:rPr>
              <a:t>. </a:t>
            </a:r>
          </a:p>
          <a:p>
            <a:r>
              <a:rPr lang="en-GB" dirty="0">
                <a:solidFill>
                  <a:schemeClr val="tx2">
                    <a:lumMod val="10000"/>
                  </a:schemeClr>
                </a:solidFill>
              </a:rPr>
              <a:t>For suggestions on JavaScript coding style, see the </a:t>
            </a:r>
            <a:r>
              <a:rPr lang="en-GB" dirty="0">
                <a:solidFill>
                  <a:srgbClr val="00B0F0"/>
                </a:solidFill>
                <a:hlinkClick r:id="rId5">
                  <a:extLst>
                    <a:ext uri="{A12FA001-AC4F-418D-AE19-62706E023703}">
                      <ahyp:hlinkClr xmlns:ahyp="http://schemas.microsoft.com/office/drawing/2018/hyperlinkcolor" val="tx"/>
                    </a:ext>
                  </a:extLst>
                </a:hlinkClick>
              </a:rPr>
              <a:t>Google JavaScript Style Guide</a:t>
            </a:r>
            <a:r>
              <a:rPr lang="en-GB" dirty="0">
                <a:solidFill>
                  <a:schemeClr val="tx2">
                    <a:lumMod val="10000"/>
                  </a:schemeClr>
                </a:solidFill>
              </a:rPr>
              <a:t>.</a:t>
            </a:r>
          </a:p>
          <a:p>
            <a:endParaRPr lang="en-GH" dirty="0"/>
          </a:p>
        </p:txBody>
      </p:sp>
    </p:spTree>
    <p:extLst>
      <p:ext uri="{BB962C8B-B14F-4D97-AF65-F5344CB8AC3E}">
        <p14:creationId xmlns:p14="http://schemas.microsoft.com/office/powerpoint/2010/main" val="12587478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0B69358-CBA9-EC4F-9306-638C96829C67}"/>
              </a:ext>
            </a:extLst>
          </p:cNvPr>
          <p:cNvSpPr>
            <a:spLocks noGrp="1"/>
          </p:cNvSpPr>
          <p:nvPr>
            <p:ph type="title"/>
          </p:nvPr>
        </p:nvSpPr>
        <p:spPr>
          <a:xfrm>
            <a:off x="2312893" y="862663"/>
            <a:ext cx="5263563" cy="619685"/>
          </a:xfrm>
        </p:spPr>
        <p:txBody>
          <a:bodyPr/>
          <a:lstStyle/>
          <a:p>
            <a:r>
              <a:rPr lang="en-GB" b="1" dirty="0"/>
              <a:t>GITHUB USER INTERFACE </a:t>
            </a:r>
            <a:endParaRPr lang="en-GH" dirty="0"/>
          </a:p>
        </p:txBody>
      </p:sp>
      <p:pic>
        <p:nvPicPr>
          <p:cNvPr id="6" name="Picture 5">
            <a:extLst>
              <a:ext uri="{FF2B5EF4-FFF2-40B4-BE49-F238E27FC236}">
                <a16:creationId xmlns:a16="http://schemas.microsoft.com/office/drawing/2014/main" id="{13DDDD2E-C4E3-EF47-AD13-0DCBF52A8973}"/>
              </a:ext>
            </a:extLst>
          </p:cNvPr>
          <p:cNvPicPr>
            <a:picLocks noChangeAspect="1"/>
          </p:cNvPicPr>
          <p:nvPr/>
        </p:nvPicPr>
        <p:blipFill>
          <a:blip r:embed="rId2"/>
          <a:stretch>
            <a:fillRect/>
          </a:stretch>
        </p:blipFill>
        <p:spPr>
          <a:xfrm>
            <a:off x="2389733" y="1803698"/>
            <a:ext cx="3112031" cy="1750518"/>
          </a:xfrm>
          <a:prstGeom prst="rect">
            <a:avLst/>
          </a:prstGeom>
        </p:spPr>
      </p:pic>
      <p:sp>
        <p:nvSpPr>
          <p:cNvPr id="7" name="Rectangle 6">
            <a:hlinkClick r:id="rId3" tooltip="https://github.com/"/>
            <a:extLst>
              <a:ext uri="{FF2B5EF4-FFF2-40B4-BE49-F238E27FC236}">
                <a16:creationId xmlns:a16="http://schemas.microsoft.com/office/drawing/2014/main" id="{0E7918E2-3C8E-2544-914E-856F6EBE8EC4}"/>
              </a:ext>
            </a:extLst>
          </p:cNvPr>
          <p:cNvSpPr/>
          <p:nvPr/>
        </p:nvSpPr>
        <p:spPr>
          <a:xfrm>
            <a:off x="3057134" y="3973060"/>
            <a:ext cx="1646605" cy="307777"/>
          </a:xfrm>
          <a:prstGeom prst="rect">
            <a:avLst/>
          </a:prstGeom>
        </p:spPr>
        <p:txBody>
          <a:bodyPr wrap="none">
            <a:spAutoFit/>
          </a:bodyPr>
          <a:lstStyle/>
          <a:p>
            <a:r>
              <a:rPr lang="en-GH" dirty="0">
                <a:solidFill>
                  <a:srgbClr val="00B0F0"/>
                </a:solidFill>
              </a:rPr>
              <a:t>https://github.com/</a:t>
            </a:r>
          </a:p>
        </p:txBody>
      </p:sp>
    </p:spTree>
    <p:extLst>
      <p:ext uri="{BB962C8B-B14F-4D97-AF65-F5344CB8AC3E}">
        <p14:creationId xmlns:p14="http://schemas.microsoft.com/office/powerpoint/2010/main" val="5458532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811F600-A86C-8B49-90D5-710E442F4476}"/>
              </a:ext>
            </a:extLst>
          </p:cNvPr>
          <p:cNvSpPr>
            <a:spLocks noGrp="1"/>
          </p:cNvSpPr>
          <p:nvPr>
            <p:ph type="title"/>
          </p:nvPr>
        </p:nvSpPr>
        <p:spPr>
          <a:xfrm>
            <a:off x="2481941" y="-90158"/>
            <a:ext cx="5263563" cy="619685"/>
          </a:xfrm>
        </p:spPr>
        <p:txBody>
          <a:bodyPr/>
          <a:lstStyle/>
          <a:p>
            <a:r>
              <a:rPr lang="en-GB" b="1" dirty="0"/>
              <a:t>GITHUB USER INTERFACE </a:t>
            </a:r>
            <a:endParaRPr lang="en-GH" dirty="0"/>
          </a:p>
        </p:txBody>
      </p:sp>
      <p:pic>
        <p:nvPicPr>
          <p:cNvPr id="8" name="Picture 7">
            <a:extLst>
              <a:ext uri="{FF2B5EF4-FFF2-40B4-BE49-F238E27FC236}">
                <a16:creationId xmlns:a16="http://schemas.microsoft.com/office/drawing/2014/main" id="{E9978CA2-4FF6-E64E-915C-0770D3358A3E}"/>
              </a:ext>
            </a:extLst>
          </p:cNvPr>
          <p:cNvPicPr>
            <a:picLocks noChangeAspect="1"/>
          </p:cNvPicPr>
          <p:nvPr/>
        </p:nvPicPr>
        <p:blipFill>
          <a:blip r:embed="rId2"/>
          <a:stretch>
            <a:fillRect/>
          </a:stretch>
        </p:blipFill>
        <p:spPr>
          <a:xfrm>
            <a:off x="338328" y="529527"/>
            <a:ext cx="8339327" cy="4120745"/>
          </a:xfrm>
          <a:prstGeom prst="rect">
            <a:avLst/>
          </a:prstGeom>
        </p:spPr>
      </p:pic>
    </p:spTree>
    <p:extLst>
      <p:ext uri="{BB962C8B-B14F-4D97-AF65-F5344CB8AC3E}">
        <p14:creationId xmlns:p14="http://schemas.microsoft.com/office/powerpoint/2010/main" val="3886625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D0ECA-DBFB-8D47-A820-575D520D6953}"/>
              </a:ext>
            </a:extLst>
          </p:cNvPr>
          <p:cNvSpPr>
            <a:spLocks noGrp="1"/>
          </p:cNvSpPr>
          <p:nvPr>
            <p:ph type="title"/>
          </p:nvPr>
        </p:nvSpPr>
        <p:spPr>
          <a:xfrm>
            <a:off x="1863426" y="-41134"/>
            <a:ext cx="7741630" cy="619685"/>
          </a:xfrm>
        </p:spPr>
        <p:txBody>
          <a:bodyPr/>
          <a:lstStyle/>
          <a:p>
            <a:pPr fontAlgn="base"/>
            <a:r>
              <a:rPr lang="en-GB" b="1" dirty="0">
                <a:latin typeface="Source Sans Pro"/>
                <a:ea typeface="Source Sans Pro"/>
                <a:sym typeface="Source Sans Pro"/>
              </a:rPr>
              <a:t>Introduction to GEE Code Editor</a:t>
            </a:r>
          </a:p>
        </p:txBody>
      </p:sp>
      <p:pic>
        <p:nvPicPr>
          <p:cNvPr id="1026" name="Picture 2">
            <a:extLst>
              <a:ext uri="{FF2B5EF4-FFF2-40B4-BE49-F238E27FC236}">
                <a16:creationId xmlns:a16="http://schemas.microsoft.com/office/drawing/2014/main" id="{3862FCD3-4159-D94C-98C2-1CDDD05F8D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0" y="438851"/>
            <a:ext cx="6654800" cy="387279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hlinkClick r:id="rId3" tooltip="https://code.earthengine.google.com/"/>
            <a:extLst>
              <a:ext uri="{FF2B5EF4-FFF2-40B4-BE49-F238E27FC236}">
                <a16:creationId xmlns:a16="http://schemas.microsoft.com/office/drawing/2014/main" id="{0CA0F6F1-A067-AF4A-BD8B-EAB3D279FD84}"/>
              </a:ext>
            </a:extLst>
          </p:cNvPr>
          <p:cNvSpPr txBox="1"/>
          <p:nvPr/>
        </p:nvSpPr>
        <p:spPr>
          <a:xfrm>
            <a:off x="2794000" y="4336348"/>
            <a:ext cx="4114800" cy="307777"/>
          </a:xfrm>
          <a:prstGeom prst="rect">
            <a:avLst/>
          </a:prstGeom>
          <a:noFill/>
        </p:spPr>
        <p:txBody>
          <a:bodyPr wrap="square" rtlCol="0">
            <a:spAutoFit/>
          </a:bodyPr>
          <a:lstStyle/>
          <a:p>
            <a:r>
              <a:rPr lang="en-GB" dirty="0">
                <a:hlinkClick r:id="rId3"/>
              </a:rPr>
              <a:t>https://</a:t>
            </a:r>
            <a:r>
              <a:rPr lang="en-GB" dirty="0" err="1">
                <a:hlinkClick r:id="rId3"/>
              </a:rPr>
              <a:t>code.earthengine.google.com</a:t>
            </a:r>
            <a:r>
              <a:rPr lang="en-GB" dirty="0">
                <a:hlinkClick r:id="rId3"/>
              </a:rPr>
              <a:t>/</a:t>
            </a:r>
            <a:endParaRPr lang="en-GH" dirty="0"/>
          </a:p>
        </p:txBody>
      </p:sp>
    </p:spTree>
    <p:extLst>
      <p:ext uri="{BB962C8B-B14F-4D97-AF65-F5344CB8AC3E}">
        <p14:creationId xmlns:p14="http://schemas.microsoft.com/office/powerpoint/2010/main" val="6629972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CF8F20C-EF28-1846-B6ED-78C4E2EA5F97}"/>
              </a:ext>
            </a:extLst>
          </p:cNvPr>
          <p:cNvSpPr>
            <a:spLocks noGrp="1"/>
          </p:cNvSpPr>
          <p:nvPr>
            <p:ph type="body" idx="1"/>
          </p:nvPr>
        </p:nvSpPr>
        <p:spPr>
          <a:xfrm>
            <a:off x="588488" y="736169"/>
            <a:ext cx="7744806" cy="3737929"/>
          </a:xfrm>
        </p:spPr>
        <p:txBody>
          <a:bodyPr/>
          <a:lstStyle/>
          <a:p>
            <a:pPr marL="101600" indent="0">
              <a:buNone/>
            </a:pPr>
            <a:r>
              <a:rPr lang="en-GB" sz="1400" dirty="0">
                <a:solidFill>
                  <a:srgbClr val="212121"/>
                </a:solidFill>
                <a:latin typeface="Times New Roman" panose="02020603050405020304" pitchFamily="18" charset="0"/>
                <a:cs typeface="Times New Roman" panose="02020603050405020304" pitchFamily="18" charset="0"/>
                <a:sym typeface="Arial"/>
              </a:rPr>
              <a:t>Go to </a:t>
            </a:r>
            <a:r>
              <a:rPr lang="en-GB" sz="1400" dirty="0">
                <a:solidFill>
                  <a:srgbClr val="212121"/>
                </a:solidFill>
                <a:latin typeface="Times New Roman" panose="02020603050405020304" pitchFamily="18" charset="0"/>
                <a:cs typeface="Times New Roman" panose="02020603050405020304" pitchFamily="18" charset="0"/>
                <a:sym typeface="Arial"/>
                <a:hlinkClick r:id="rId2">
                  <a:extLst>
                    <a:ext uri="{A12FA001-AC4F-418D-AE19-62706E023703}">
                      <ahyp:hlinkClr xmlns:ahyp="http://schemas.microsoft.com/office/drawing/2018/hyperlinkcolor" val="tx"/>
                    </a:ext>
                  </a:extLst>
                </a:hlinkClick>
              </a:rPr>
              <a:t>code.earthengine.google.com </a:t>
            </a:r>
            <a:r>
              <a:rPr lang="en-GB" sz="1400" dirty="0">
                <a:solidFill>
                  <a:srgbClr val="212121"/>
                </a:solidFill>
                <a:latin typeface="Times New Roman" panose="02020603050405020304" pitchFamily="18" charset="0"/>
                <a:cs typeface="Times New Roman" panose="02020603050405020304" pitchFamily="18" charset="0"/>
                <a:sym typeface="Arial"/>
              </a:rPr>
              <a:t>and copy the following into the </a:t>
            </a:r>
            <a:r>
              <a:rPr lang="en-GB" sz="1400" dirty="0">
                <a:solidFill>
                  <a:srgbClr val="212121"/>
                </a:solidFill>
                <a:latin typeface="Times New Roman" panose="02020603050405020304" pitchFamily="18" charset="0"/>
                <a:cs typeface="Times New Roman" panose="02020603050405020304" pitchFamily="18" charset="0"/>
                <a:sym typeface="Arial"/>
                <a:hlinkClick r:id="rId3"/>
              </a:rPr>
              <a:t>Code Editor </a:t>
            </a:r>
            <a:r>
              <a:rPr lang="en-GB" sz="1400" dirty="0">
                <a:solidFill>
                  <a:srgbClr val="212121"/>
                </a:solidFill>
                <a:latin typeface="Times New Roman" panose="02020603050405020304" pitchFamily="18" charset="0"/>
                <a:cs typeface="Times New Roman" panose="02020603050405020304" pitchFamily="18" charset="0"/>
                <a:sym typeface="Arial"/>
              </a:rPr>
              <a:t>and click on </a:t>
            </a:r>
            <a:r>
              <a:rPr lang="en-GB" sz="1400" b="1" dirty="0">
                <a:solidFill>
                  <a:srgbClr val="212121"/>
                </a:solidFill>
                <a:latin typeface="Times New Roman" panose="02020603050405020304" pitchFamily="18" charset="0"/>
                <a:cs typeface="Times New Roman" panose="02020603050405020304" pitchFamily="18" charset="0"/>
                <a:sym typeface="Arial"/>
              </a:rPr>
              <a:t>run</a:t>
            </a:r>
            <a:r>
              <a:rPr lang="en-GB" sz="1400" dirty="0">
                <a:solidFill>
                  <a:srgbClr val="212121"/>
                </a:solidFill>
                <a:latin typeface="Times New Roman" panose="02020603050405020304" pitchFamily="18" charset="0"/>
                <a:cs typeface="Times New Roman" panose="02020603050405020304" pitchFamily="18" charset="0"/>
                <a:sym typeface="Arial"/>
              </a:rPr>
              <a:t> </a:t>
            </a:r>
          </a:p>
          <a:p>
            <a:pPr marL="101600" indent="0">
              <a:buNone/>
            </a:pPr>
            <a:endParaRPr lang="en-GB" sz="1400" dirty="0">
              <a:solidFill>
                <a:srgbClr val="212121"/>
              </a:solidFill>
              <a:latin typeface="Times New Roman" panose="02020603050405020304" pitchFamily="18" charset="0"/>
              <a:cs typeface="Times New Roman" panose="02020603050405020304" pitchFamily="18" charset="0"/>
              <a:sym typeface="Arial"/>
            </a:endParaRPr>
          </a:p>
          <a:p>
            <a:r>
              <a:rPr lang="en-GB" sz="1400" dirty="0">
                <a:solidFill>
                  <a:srgbClr val="212121"/>
                </a:solidFill>
                <a:latin typeface="Times New Roman" panose="02020603050405020304" pitchFamily="18" charset="0"/>
                <a:cs typeface="Times New Roman" panose="02020603050405020304" pitchFamily="18" charset="0"/>
                <a:sym typeface="Arial"/>
              </a:rPr>
              <a:t>Learning by doing </a:t>
            </a:r>
          </a:p>
          <a:p>
            <a:endParaRPr lang="en-GB" sz="1400" dirty="0">
              <a:solidFill>
                <a:srgbClr val="212121"/>
              </a:solidFill>
              <a:latin typeface="Times New Roman" panose="02020603050405020304" pitchFamily="18" charset="0"/>
              <a:cs typeface="Times New Roman" panose="02020603050405020304" pitchFamily="18" charset="0"/>
              <a:sym typeface="Arial"/>
            </a:endParaRPr>
          </a:p>
          <a:p>
            <a:pPr marL="558800" lvl="1" indent="0">
              <a:buNone/>
            </a:pPr>
            <a:r>
              <a:rPr lang="en-GB" sz="1400" dirty="0">
                <a:solidFill>
                  <a:srgbClr val="3B78E7"/>
                </a:solidFill>
                <a:latin typeface="Times New Roman" panose="02020603050405020304" pitchFamily="18" charset="0"/>
                <a:cs typeface="Times New Roman" panose="02020603050405020304" pitchFamily="18" charset="0"/>
                <a:sym typeface="Arial"/>
              </a:rPr>
              <a:t>print</a:t>
            </a:r>
            <a:r>
              <a:rPr lang="en-GB" sz="1400" dirty="0">
                <a:solidFill>
                  <a:srgbClr val="212121"/>
                </a:solidFill>
                <a:latin typeface="Times New Roman" panose="02020603050405020304" pitchFamily="18" charset="0"/>
                <a:cs typeface="Times New Roman" panose="02020603050405020304" pitchFamily="18" charset="0"/>
                <a:sym typeface="Arial"/>
              </a:rPr>
              <a:t>('Hello World!’);</a:t>
            </a:r>
            <a:endParaRPr lang="en-GH" sz="1400" dirty="0">
              <a:solidFill>
                <a:srgbClr val="212121"/>
              </a:solidFill>
              <a:latin typeface="Times New Roman" panose="02020603050405020304" pitchFamily="18" charset="0"/>
              <a:cs typeface="Times New Roman" panose="02020603050405020304" pitchFamily="18" charset="0"/>
              <a:sym typeface="Arial"/>
            </a:endParaRPr>
          </a:p>
          <a:p>
            <a:pPr marL="558800" lvl="1" indent="0">
              <a:buNone/>
            </a:pPr>
            <a:r>
              <a:rPr lang="en-GB" sz="1400" dirty="0">
                <a:solidFill>
                  <a:srgbClr val="D81B60"/>
                </a:solidFill>
                <a:latin typeface="Times New Roman" panose="02020603050405020304" pitchFamily="18" charset="0"/>
                <a:cs typeface="Times New Roman" panose="02020603050405020304" pitchFamily="18" charset="0"/>
                <a:sym typeface="Arial"/>
              </a:rPr>
              <a:t>// print('Hello World!’);</a:t>
            </a:r>
          </a:p>
          <a:p>
            <a:pPr marL="558800" lvl="1" indent="0">
              <a:buNone/>
            </a:pPr>
            <a:r>
              <a:rPr lang="en-GB" sz="1400" dirty="0">
                <a:solidFill>
                  <a:srgbClr val="3B78E7"/>
                </a:solidFill>
                <a:latin typeface="Times New Roman" panose="02020603050405020304" pitchFamily="18" charset="0"/>
                <a:cs typeface="Times New Roman" panose="02020603050405020304" pitchFamily="18" charset="0"/>
                <a:sym typeface="Arial"/>
              </a:rPr>
              <a:t>print</a:t>
            </a:r>
            <a:r>
              <a:rPr lang="en-GB" sz="1400" dirty="0">
                <a:solidFill>
                  <a:srgbClr val="212121"/>
                </a:solidFill>
                <a:latin typeface="Times New Roman" panose="02020603050405020304" pitchFamily="18" charset="0"/>
                <a:cs typeface="Times New Roman" panose="02020603050405020304" pitchFamily="18" charset="0"/>
                <a:sym typeface="Arial"/>
              </a:rPr>
              <a:t> (</a:t>
            </a:r>
            <a:r>
              <a:rPr lang="en-GB" sz="1400" dirty="0">
                <a:solidFill>
                  <a:srgbClr val="0D904F"/>
                </a:solidFill>
                <a:latin typeface="Times New Roman" panose="02020603050405020304" pitchFamily="18" charset="0"/>
                <a:cs typeface="Times New Roman" panose="02020603050405020304" pitchFamily="18" charset="0"/>
                <a:sym typeface="Arial"/>
              </a:rPr>
              <a:t>’This is my first JavaScript code’)</a:t>
            </a:r>
          </a:p>
          <a:p>
            <a:pPr marL="558800" lvl="1" indent="0">
              <a:buNone/>
            </a:pPr>
            <a:endParaRPr lang="en-GB" sz="1400" dirty="0">
              <a:solidFill>
                <a:srgbClr val="0D904F"/>
              </a:solidFill>
              <a:latin typeface="Times New Roman" panose="02020603050405020304" pitchFamily="18" charset="0"/>
              <a:cs typeface="Times New Roman" panose="02020603050405020304" pitchFamily="18" charset="0"/>
              <a:sym typeface="Arial"/>
              <a:hlinkClick r:id="rId4"/>
            </a:endParaRPr>
          </a:p>
          <a:p>
            <a:pPr marL="558800" lvl="1" indent="0">
              <a:buNone/>
            </a:pPr>
            <a:endParaRPr lang="en-GB" sz="1400" dirty="0">
              <a:solidFill>
                <a:srgbClr val="0D904F"/>
              </a:solidFill>
              <a:latin typeface="Times New Roman" panose="02020603050405020304" pitchFamily="18" charset="0"/>
              <a:cs typeface="Times New Roman" panose="02020603050405020304" pitchFamily="18" charset="0"/>
              <a:sym typeface="Arial"/>
              <a:hlinkClick r:id="rId4"/>
            </a:endParaRPr>
          </a:p>
          <a:p>
            <a:pPr marL="558800" lvl="1" indent="0">
              <a:buNone/>
            </a:pPr>
            <a:endParaRPr lang="en-GB" sz="1400" dirty="0">
              <a:solidFill>
                <a:srgbClr val="0D904F"/>
              </a:solidFill>
              <a:latin typeface="Times New Roman" panose="02020603050405020304" pitchFamily="18" charset="0"/>
              <a:cs typeface="Times New Roman" panose="02020603050405020304" pitchFamily="18" charset="0"/>
              <a:sym typeface="Arial"/>
              <a:hlinkClick r:id="rId4"/>
            </a:endParaRPr>
          </a:p>
          <a:p>
            <a:pPr marL="558800" lvl="1" indent="0">
              <a:buNone/>
            </a:pPr>
            <a:r>
              <a:rPr lang="en-GB" sz="1400" dirty="0">
                <a:solidFill>
                  <a:srgbClr val="0D904F"/>
                </a:solidFill>
                <a:latin typeface="Times New Roman" panose="02020603050405020304" pitchFamily="18" charset="0"/>
                <a:cs typeface="Times New Roman" panose="02020603050405020304" pitchFamily="18" charset="0"/>
                <a:sym typeface="Arial"/>
                <a:hlinkClick r:id="rId4"/>
              </a:rPr>
              <a:t>Run in Code Editor</a:t>
            </a:r>
            <a:endParaRPr lang="en-GH" sz="1400" dirty="0">
              <a:solidFill>
                <a:srgbClr val="0D904F"/>
              </a:solidFill>
              <a:latin typeface="Times New Roman" panose="02020603050405020304" pitchFamily="18" charset="0"/>
              <a:cs typeface="Times New Roman" panose="02020603050405020304" pitchFamily="18" charset="0"/>
              <a:sym typeface="Arial"/>
            </a:endParaRPr>
          </a:p>
        </p:txBody>
      </p:sp>
      <p:sp>
        <p:nvSpPr>
          <p:cNvPr id="4" name="Title 1">
            <a:extLst>
              <a:ext uri="{FF2B5EF4-FFF2-40B4-BE49-F238E27FC236}">
                <a16:creationId xmlns:a16="http://schemas.microsoft.com/office/drawing/2014/main" id="{75B56103-6971-D744-B9EC-45E46601E1B0}"/>
              </a:ext>
            </a:extLst>
          </p:cNvPr>
          <p:cNvSpPr>
            <a:spLocks noGrp="1"/>
          </p:cNvSpPr>
          <p:nvPr>
            <p:ph type="title"/>
          </p:nvPr>
        </p:nvSpPr>
        <p:spPr>
          <a:xfrm>
            <a:off x="701185" y="49717"/>
            <a:ext cx="7741630" cy="619685"/>
          </a:xfrm>
        </p:spPr>
        <p:txBody>
          <a:bodyPr/>
          <a:lstStyle/>
          <a:p>
            <a:r>
              <a:rPr lang="en-GB" b="1" dirty="0">
                <a:latin typeface="Source Sans Pro"/>
                <a:ea typeface="Source Sans Pro"/>
              </a:rPr>
              <a:t>Introduction to JavaScript</a:t>
            </a:r>
            <a:endParaRPr lang="en-GH" b="1" dirty="0">
              <a:latin typeface="Source Sans Pro"/>
              <a:ea typeface="Source Sans Pro"/>
            </a:endParaRPr>
          </a:p>
        </p:txBody>
      </p:sp>
    </p:spTree>
    <p:extLst>
      <p:ext uri="{BB962C8B-B14F-4D97-AF65-F5344CB8AC3E}">
        <p14:creationId xmlns:p14="http://schemas.microsoft.com/office/powerpoint/2010/main" val="3627543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556DD-986B-094A-84B7-88BAC70DFB64}"/>
              </a:ext>
            </a:extLst>
          </p:cNvPr>
          <p:cNvSpPr>
            <a:spLocks noGrp="1"/>
          </p:cNvSpPr>
          <p:nvPr>
            <p:ph type="title"/>
          </p:nvPr>
        </p:nvSpPr>
        <p:spPr>
          <a:xfrm>
            <a:off x="701185" y="167432"/>
            <a:ext cx="7741630" cy="619685"/>
          </a:xfrm>
        </p:spPr>
        <p:txBody>
          <a:bodyPr/>
          <a:lstStyle/>
          <a:p>
            <a:pPr algn="ctr"/>
            <a:r>
              <a:rPr lang="en-GH" b="1" dirty="0">
                <a:latin typeface="Source Sans Pro"/>
                <a:ea typeface="Source Sans Pro"/>
              </a:rPr>
              <a:t>Variables</a:t>
            </a:r>
            <a:r>
              <a:rPr lang="en-GH" dirty="0"/>
              <a:t> </a:t>
            </a:r>
          </a:p>
        </p:txBody>
      </p:sp>
      <p:sp>
        <p:nvSpPr>
          <p:cNvPr id="3" name="Text Placeholder 2">
            <a:extLst>
              <a:ext uri="{FF2B5EF4-FFF2-40B4-BE49-F238E27FC236}">
                <a16:creationId xmlns:a16="http://schemas.microsoft.com/office/drawing/2014/main" id="{9B981A47-69D0-B446-9540-FDB19FAABADB}"/>
              </a:ext>
            </a:extLst>
          </p:cNvPr>
          <p:cNvSpPr>
            <a:spLocks noGrp="1"/>
          </p:cNvSpPr>
          <p:nvPr>
            <p:ph type="body" idx="1"/>
          </p:nvPr>
        </p:nvSpPr>
        <p:spPr>
          <a:xfrm>
            <a:off x="447340" y="542060"/>
            <a:ext cx="7744806" cy="4054488"/>
          </a:xfrm>
        </p:spPr>
        <p:txBody>
          <a:bodyPr/>
          <a:lstStyle/>
          <a:p>
            <a:pPr marL="101600" indent="0">
              <a:buNone/>
            </a:pPr>
            <a:r>
              <a:rPr lang="en-GH" sz="1400" dirty="0">
                <a:solidFill>
                  <a:srgbClr val="212121"/>
                </a:solidFill>
                <a:latin typeface="Times New Roman" panose="02020603050405020304" pitchFamily="18" charset="0"/>
                <a:cs typeface="Arial"/>
              </a:rPr>
              <a:t>Variables   are containers for storing  elements.</a:t>
            </a:r>
          </a:p>
          <a:p>
            <a:pPr marL="101600" indent="0">
              <a:buNone/>
            </a:pPr>
            <a:r>
              <a:rPr lang="en-GH" sz="1400" dirty="0">
                <a:solidFill>
                  <a:srgbClr val="D81B60"/>
                </a:solidFill>
                <a:latin typeface="Times New Roman" panose="02020603050405020304" pitchFamily="18" charset="0"/>
                <a:cs typeface="Times New Roman" panose="02020603050405020304" pitchFamily="18" charset="0"/>
                <a:sym typeface="Arial"/>
              </a:rPr>
              <a:t>// In Javascrript  a variable is declared using  var</a:t>
            </a:r>
            <a:r>
              <a:rPr lang="en-GH" sz="1400" dirty="0">
                <a:solidFill>
                  <a:srgbClr val="212121"/>
                </a:solidFill>
                <a:latin typeface="Times New Roman" panose="02020603050405020304" pitchFamily="18" charset="0"/>
                <a:cs typeface="Arial"/>
              </a:rPr>
              <a:t>.</a:t>
            </a:r>
          </a:p>
          <a:p>
            <a:pPr marL="101600" indent="0">
              <a:buNone/>
            </a:pPr>
            <a:r>
              <a:rPr lang="en-GB" sz="1400" dirty="0">
                <a:solidFill>
                  <a:srgbClr val="212121"/>
                </a:solidFill>
                <a:latin typeface="Times New Roman" panose="02020603050405020304" pitchFamily="18" charset="0"/>
                <a:cs typeface="Arial"/>
              </a:rPr>
              <a:t>V</a:t>
            </a:r>
            <a:r>
              <a:rPr lang="en-GH" sz="1400" dirty="0">
                <a:solidFill>
                  <a:srgbClr val="212121"/>
                </a:solidFill>
                <a:latin typeface="Times New Roman" panose="02020603050405020304" pitchFamily="18" charset="0"/>
                <a:cs typeface="Arial"/>
              </a:rPr>
              <a:t>aribles can store strings, numbers,list,tuples ,etc.</a:t>
            </a:r>
          </a:p>
          <a:p>
            <a:pPr marL="101600" indent="0">
              <a:buNone/>
            </a:pPr>
            <a:r>
              <a:rPr lang="en-GH" sz="1400" dirty="0">
                <a:solidFill>
                  <a:srgbClr val="212121"/>
                </a:solidFill>
                <a:latin typeface="Times New Roman" panose="02020603050405020304" pitchFamily="18" charset="0"/>
                <a:cs typeface="Arial"/>
              </a:rPr>
              <a:t>Example </a:t>
            </a:r>
          </a:p>
          <a:p>
            <a:pPr marL="101600" indent="0">
              <a:buNone/>
            </a:pPr>
            <a:r>
              <a:rPr lang="en-GB" sz="1050" dirty="0">
                <a:solidFill>
                  <a:srgbClr val="3B78E7"/>
                </a:solidFill>
                <a:latin typeface="Menlo" panose="020B0609030804020204" pitchFamily="49" charset="0"/>
                <a:cs typeface="Arial"/>
              </a:rPr>
              <a:t>v</a:t>
            </a:r>
            <a:r>
              <a:rPr lang="en-GH" sz="1050" dirty="0">
                <a:solidFill>
                  <a:srgbClr val="3B78E7"/>
                </a:solidFill>
                <a:latin typeface="Menlo" panose="020B0609030804020204" pitchFamily="49" charset="0"/>
                <a:cs typeface="Arial"/>
                <a:sym typeface="Arial"/>
              </a:rPr>
              <a:t>ar</a:t>
            </a:r>
            <a:r>
              <a:rPr lang="en-GH" sz="1050" dirty="0">
                <a:solidFill>
                  <a:srgbClr val="3B78E7"/>
                </a:solidFill>
                <a:latin typeface="Menlo" panose="020B0609030804020204" pitchFamily="49" charset="0"/>
                <a:cs typeface="Arial"/>
              </a:rPr>
              <a:t> </a:t>
            </a:r>
            <a:r>
              <a:rPr lang="en-GH" sz="1400" dirty="0">
                <a:solidFill>
                  <a:srgbClr val="212121"/>
                </a:solidFill>
                <a:latin typeface="Times New Roman" panose="02020603050405020304" pitchFamily="18" charset="0"/>
                <a:cs typeface="Arial"/>
              </a:rPr>
              <a:t>school = </a:t>
            </a:r>
            <a:r>
              <a:rPr lang="en-GH" sz="1050" dirty="0">
                <a:solidFill>
                  <a:srgbClr val="0D904F"/>
                </a:solidFill>
                <a:latin typeface="Menlo" panose="020B0609030804020204" pitchFamily="49" charset="0"/>
                <a:cs typeface="Arial"/>
                <a:sym typeface="Arial"/>
              </a:rPr>
              <a:t>“University of Ghana“</a:t>
            </a:r>
          </a:p>
          <a:p>
            <a:pPr marL="101600" indent="0">
              <a:buNone/>
            </a:pPr>
            <a:r>
              <a:rPr lang="en-GB" sz="1050" dirty="0">
                <a:solidFill>
                  <a:srgbClr val="3B78E7"/>
                </a:solidFill>
                <a:latin typeface="Menlo" panose="020B0609030804020204" pitchFamily="49" charset="0"/>
                <a:cs typeface="Arial"/>
              </a:rPr>
              <a:t>v</a:t>
            </a:r>
            <a:r>
              <a:rPr lang="en-GH" sz="1050" dirty="0">
                <a:solidFill>
                  <a:srgbClr val="3B78E7"/>
                </a:solidFill>
                <a:latin typeface="Menlo" panose="020B0609030804020204" pitchFamily="49" charset="0"/>
                <a:cs typeface="Arial"/>
              </a:rPr>
              <a:t>ar </a:t>
            </a:r>
            <a:r>
              <a:rPr lang="en-GH" sz="1400" dirty="0">
                <a:solidFill>
                  <a:srgbClr val="212121"/>
                </a:solidFill>
                <a:latin typeface="Times New Roman" panose="02020603050405020304" pitchFamily="18" charset="0"/>
                <a:cs typeface="Arial"/>
              </a:rPr>
              <a:t>year  = [</a:t>
            </a:r>
            <a:r>
              <a:rPr lang="en-GH" sz="1600" dirty="0">
                <a:solidFill>
                  <a:srgbClr val="C53929"/>
                </a:solidFill>
                <a:latin typeface="Times New Roman" panose="02020603050405020304" pitchFamily="18" charset="0"/>
                <a:cs typeface="Times New Roman" panose="02020603050405020304" pitchFamily="18" charset="0"/>
              </a:rPr>
              <a:t>2015</a:t>
            </a:r>
            <a:r>
              <a:rPr lang="en-GH" sz="1400" dirty="0">
                <a:solidFill>
                  <a:srgbClr val="212121"/>
                </a:solidFill>
                <a:latin typeface="Times New Roman" panose="02020603050405020304" pitchFamily="18" charset="0"/>
                <a:cs typeface="Arial"/>
              </a:rPr>
              <a:t>,</a:t>
            </a:r>
            <a:r>
              <a:rPr lang="en-GH" sz="1600" dirty="0">
                <a:solidFill>
                  <a:srgbClr val="C53929"/>
                </a:solidFill>
                <a:latin typeface="Times New Roman" panose="02020603050405020304" pitchFamily="18" charset="0"/>
                <a:cs typeface="Times New Roman" panose="02020603050405020304" pitchFamily="18" charset="0"/>
              </a:rPr>
              <a:t>2016</a:t>
            </a:r>
            <a:r>
              <a:rPr lang="en-GH" sz="1400" dirty="0">
                <a:solidFill>
                  <a:srgbClr val="212121"/>
                </a:solidFill>
                <a:latin typeface="Times New Roman" panose="02020603050405020304" pitchFamily="18" charset="0"/>
                <a:cs typeface="Arial"/>
              </a:rPr>
              <a:t>,</a:t>
            </a:r>
            <a:r>
              <a:rPr lang="en-GH" sz="1600" dirty="0">
                <a:solidFill>
                  <a:srgbClr val="C53929"/>
                </a:solidFill>
                <a:latin typeface="Times New Roman" panose="02020603050405020304" pitchFamily="18" charset="0"/>
                <a:cs typeface="Times New Roman" panose="02020603050405020304" pitchFamily="18" charset="0"/>
              </a:rPr>
              <a:t>2017</a:t>
            </a:r>
            <a:r>
              <a:rPr lang="en-GH" sz="1400" dirty="0">
                <a:solidFill>
                  <a:srgbClr val="212121"/>
                </a:solidFill>
                <a:latin typeface="Times New Roman" panose="02020603050405020304" pitchFamily="18" charset="0"/>
                <a:cs typeface="Arial"/>
              </a:rPr>
              <a:t>,</a:t>
            </a:r>
            <a:r>
              <a:rPr lang="en-GH" sz="1600" dirty="0">
                <a:solidFill>
                  <a:srgbClr val="C53929"/>
                </a:solidFill>
                <a:latin typeface="Times New Roman" panose="02020603050405020304" pitchFamily="18" charset="0"/>
                <a:cs typeface="Times New Roman" panose="02020603050405020304" pitchFamily="18" charset="0"/>
              </a:rPr>
              <a:t>2018</a:t>
            </a:r>
            <a:r>
              <a:rPr lang="en-GH" sz="1400" dirty="0">
                <a:solidFill>
                  <a:srgbClr val="212121"/>
                </a:solidFill>
                <a:latin typeface="Times New Roman" panose="02020603050405020304" pitchFamily="18" charset="0"/>
                <a:cs typeface="Arial"/>
              </a:rPr>
              <a:t>]  </a:t>
            </a:r>
          </a:p>
          <a:p>
            <a:pPr marL="101600" indent="0">
              <a:buNone/>
            </a:pPr>
            <a:r>
              <a:rPr lang="en-GB" sz="1050" dirty="0">
                <a:solidFill>
                  <a:srgbClr val="3B78E7"/>
                </a:solidFill>
                <a:latin typeface="Menlo" panose="020B0609030804020204" pitchFamily="49" charset="0"/>
                <a:cs typeface="Arial"/>
              </a:rPr>
              <a:t>v</a:t>
            </a:r>
            <a:r>
              <a:rPr lang="en-GH" sz="1050" dirty="0">
                <a:solidFill>
                  <a:srgbClr val="3B78E7"/>
                </a:solidFill>
                <a:latin typeface="Menlo" panose="020B0609030804020204" pitchFamily="49" charset="0"/>
                <a:cs typeface="Arial"/>
              </a:rPr>
              <a:t>ar </a:t>
            </a:r>
            <a:r>
              <a:rPr lang="en-GH" sz="1400" dirty="0">
                <a:solidFill>
                  <a:srgbClr val="212121"/>
                </a:solidFill>
                <a:latin typeface="Times New Roman" panose="02020603050405020304" pitchFamily="18" charset="0"/>
                <a:cs typeface="Arial"/>
              </a:rPr>
              <a:t>a =  </a:t>
            </a:r>
            <a:r>
              <a:rPr lang="en-GH" sz="1600" dirty="0">
                <a:solidFill>
                  <a:srgbClr val="C53929"/>
                </a:solidFill>
                <a:latin typeface="Times New Roman" panose="02020603050405020304" pitchFamily="18" charset="0"/>
                <a:cs typeface="Times New Roman" panose="02020603050405020304" pitchFamily="18" charset="0"/>
              </a:rPr>
              <a:t>23</a:t>
            </a:r>
          </a:p>
          <a:p>
            <a:pPr marL="101600" indent="0">
              <a:buNone/>
            </a:pPr>
            <a:r>
              <a:rPr lang="en-GB" sz="1050" dirty="0">
                <a:solidFill>
                  <a:srgbClr val="3B78E7"/>
                </a:solidFill>
                <a:latin typeface="Menlo" panose="020B0609030804020204" pitchFamily="49" charset="0"/>
                <a:cs typeface="Arial"/>
              </a:rPr>
              <a:t>v</a:t>
            </a:r>
            <a:r>
              <a:rPr lang="en-GH" sz="1050" dirty="0">
                <a:solidFill>
                  <a:srgbClr val="3B78E7"/>
                </a:solidFill>
                <a:latin typeface="Menlo" panose="020B0609030804020204" pitchFamily="49" charset="0"/>
                <a:cs typeface="Arial"/>
              </a:rPr>
              <a:t>ar </a:t>
            </a:r>
            <a:r>
              <a:rPr lang="en-GH" sz="1400" dirty="0">
                <a:solidFill>
                  <a:srgbClr val="212121"/>
                </a:solidFill>
                <a:latin typeface="Times New Roman" panose="02020603050405020304" pitchFamily="18" charset="0"/>
                <a:cs typeface="Arial"/>
              </a:rPr>
              <a:t>b = </a:t>
            </a:r>
            <a:r>
              <a:rPr lang="en-GH" sz="1600" dirty="0">
                <a:solidFill>
                  <a:srgbClr val="C53929"/>
                </a:solidFill>
                <a:latin typeface="Times New Roman" panose="02020603050405020304" pitchFamily="18" charset="0"/>
                <a:cs typeface="Times New Roman" panose="02020603050405020304" pitchFamily="18" charset="0"/>
                <a:sym typeface="Arial"/>
              </a:rPr>
              <a:t>11</a:t>
            </a:r>
          </a:p>
          <a:p>
            <a:pPr marL="101600" indent="0">
              <a:buNone/>
            </a:pPr>
            <a:r>
              <a:rPr lang="en-GB" sz="1050" dirty="0">
                <a:solidFill>
                  <a:srgbClr val="3B78E7"/>
                </a:solidFill>
                <a:latin typeface="Menlo" panose="020B0609030804020204" pitchFamily="49" charset="0"/>
                <a:cs typeface="Arial"/>
              </a:rPr>
              <a:t>v</a:t>
            </a:r>
            <a:r>
              <a:rPr lang="en-GH" sz="1050" dirty="0">
                <a:solidFill>
                  <a:srgbClr val="3B78E7"/>
                </a:solidFill>
                <a:latin typeface="Menlo" panose="020B0609030804020204" pitchFamily="49" charset="0"/>
                <a:cs typeface="Arial"/>
              </a:rPr>
              <a:t>ar </a:t>
            </a:r>
            <a:r>
              <a:rPr lang="en-GH" sz="1400" dirty="0">
                <a:solidFill>
                  <a:srgbClr val="212121"/>
                </a:solidFill>
                <a:latin typeface="Times New Roman" panose="02020603050405020304" pitchFamily="18" charset="0"/>
                <a:cs typeface="Arial"/>
              </a:rPr>
              <a:t>c  = a + b </a:t>
            </a:r>
          </a:p>
          <a:p>
            <a:pPr marL="101600" indent="0">
              <a:buNone/>
            </a:pPr>
            <a:r>
              <a:rPr lang="en-GB" sz="1050" dirty="0">
                <a:solidFill>
                  <a:srgbClr val="3B78E7"/>
                </a:solidFill>
                <a:latin typeface="Menlo" panose="020B0609030804020204" pitchFamily="49" charset="0"/>
                <a:cs typeface="Arial"/>
                <a:sym typeface="Arial"/>
              </a:rPr>
              <a:t>p</a:t>
            </a:r>
            <a:r>
              <a:rPr lang="en-GH" sz="1050" dirty="0">
                <a:solidFill>
                  <a:srgbClr val="3B78E7"/>
                </a:solidFill>
                <a:latin typeface="Menlo" panose="020B0609030804020204" pitchFamily="49" charset="0"/>
                <a:cs typeface="Arial"/>
                <a:sym typeface="Arial"/>
              </a:rPr>
              <a:t>rint</a:t>
            </a:r>
            <a:r>
              <a:rPr lang="en-GH" sz="1400" dirty="0">
                <a:solidFill>
                  <a:srgbClr val="212121"/>
                </a:solidFill>
                <a:latin typeface="Times New Roman" panose="02020603050405020304" pitchFamily="18" charset="0"/>
                <a:cs typeface="Arial"/>
              </a:rPr>
              <a:t> ( c )</a:t>
            </a:r>
          </a:p>
          <a:p>
            <a:pPr marL="101600" indent="0">
              <a:buNone/>
            </a:pPr>
            <a:r>
              <a:rPr lang="en-GB" sz="1050" dirty="0">
                <a:solidFill>
                  <a:srgbClr val="3B78E7"/>
                </a:solidFill>
                <a:latin typeface="Menlo" panose="020B0609030804020204" pitchFamily="49" charset="0"/>
                <a:cs typeface="Arial"/>
              </a:rPr>
              <a:t>p</a:t>
            </a:r>
            <a:r>
              <a:rPr lang="en-GH" sz="1050" dirty="0">
                <a:solidFill>
                  <a:srgbClr val="3B78E7"/>
                </a:solidFill>
                <a:latin typeface="Menlo" panose="020B0609030804020204" pitchFamily="49" charset="0"/>
                <a:cs typeface="Arial"/>
              </a:rPr>
              <a:t>rint</a:t>
            </a:r>
            <a:r>
              <a:rPr lang="en-GH" sz="1400" dirty="0">
                <a:solidFill>
                  <a:srgbClr val="212121"/>
                </a:solidFill>
                <a:latin typeface="Times New Roman" panose="02020603050405020304" pitchFamily="18" charset="0"/>
                <a:cs typeface="Arial"/>
              </a:rPr>
              <a:t>(school)</a:t>
            </a:r>
          </a:p>
          <a:p>
            <a:pPr marL="101600" indent="0">
              <a:buNone/>
            </a:pPr>
            <a:endParaRPr lang="en-GB" sz="1600" dirty="0">
              <a:solidFill>
                <a:srgbClr val="212121"/>
              </a:solidFill>
              <a:latin typeface="Times New Roman" panose="02020603050405020304" pitchFamily="18" charset="0"/>
              <a:cs typeface="Arial"/>
              <a:hlinkClick r:id="rId2"/>
            </a:endParaRPr>
          </a:p>
          <a:p>
            <a:pPr marL="101600" indent="0">
              <a:buNone/>
            </a:pPr>
            <a:r>
              <a:rPr lang="en-GB" sz="1600" dirty="0">
                <a:solidFill>
                  <a:srgbClr val="212121"/>
                </a:solidFill>
                <a:latin typeface="Times New Roman" panose="02020603050405020304" pitchFamily="18" charset="0"/>
                <a:cs typeface="Arial"/>
                <a:hlinkClick r:id="rId2"/>
              </a:rPr>
              <a:t>Run in Code Editor</a:t>
            </a:r>
            <a:endParaRPr lang="en-GH" sz="1600" dirty="0">
              <a:solidFill>
                <a:srgbClr val="212121"/>
              </a:solidFill>
              <a:latin typeface="Times New Roman" panose="02020603050405020304" pitchFamily="18" charset="0"/>
              <a:cs typeface="Arial"/>
            </a:endParaRPr>
          </a:p>
          <a:p>
            <a:pPr marL="101600" indent="0">
              <a:buNone/>
            </a:pPr>
            <a:endParaRPr lang="en-GH" sz="900" dirty="0"/>
          </a:p>
        </p:txBody>
      </p:sp>
      <p:pic>
        <p:nvPicPr>
          <p:cNvPr id="6" name="Picture 5">
            <a:extLst>
              <a:ext uri="{FF2B5EF4-FFF2-40B4-BE49-F238E27FC236}">
                <a16:creationId xmlns:a16="http://schemas.microsoft.com/office/drawing/2014/main" id="{0D8EBAB9-C69B-7B4D-891D-9ADDB4B25CBE}"/>
              </a:ext>
            </a:extLst>
          </p:cNvPr>
          <p:cNvPicPr>
            <a:picLocks noChangeAspect="1"/>
          </p:cNvPicPr>
          <p:nvPr/>
        </p:nvPicPr>
        <p:blipFill>
          <a:blip r:embed="rId3"/>
          <a:stretch>
            <a:fillRect/>
          </a:stretch>
        </p:blipFill>
        <p:spPr>
          <a:xfrm>
            <a:off x="3928645" y="1553435"/>
            <a:ext cx="4933056" cy="2276795"/>
          </a:xfrm>
          <a:prstGeom prst="rect">
            <a:avLst/>
          </a:prstGeom>
        </p:spPr>
      </p:pic>
    </p:spTree>
    <p:extLst>
      <p:ext uri="{BB962C8B-B14F-4D97-AF65-F5344CB8AC3E}">
        <p14:creationId xmlns:p14="http://schemas.microsoft.com/office/powerpoint/2010/main" val="1352555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004BE-A5A5-9641-92A3-0B0C08013991}"/>
              </a:ext>
            </a:extLst>
          </p:cNvPr>
          <p:cNvSpPr>
            <a:spLocks noGrp="1"/>
          </p:cNvSpPr>
          <p:nvPr>
            <p:ph type="title"/>
          </p:nvPr>
        </p:nvSpPr>
        <p:spPr>
          <a:xfrm>
            <a:off x="544118" y="81936"/>
            <a:ext cx="7741630" cy="619685"/>
          </a:xfrm>
        </p:spPr>
        <p:txBody>
          <a:bodyPr/>
          <a:lstStyle/>
          <a:p>
            <a:pPr algn="ctr"/>
            <a:r>
              <a:rPr lang="en-GH" b="1" dirty="0"/>
              <a:t>OPERATIONAL SYMBOLS IN JAVASCRIPT</a:t>
            </a:r>
          </a:p>
        </p:txBody>
      </p:sp>
      <p:pic>
        <p:nvPicPr>
          <p:cNvPr id="16" name="Picture 15">
            <a:extLst>
              <a:ext uri="{FF2B5EF4-FFF2-40B4-BE49-F238E27FC236}">
                <a16:creationId xmlns:a16="http://schemas.microsoft.com/office/drawing/2014/main" id="{3A7C92E7-0DC8-CB47-A9AE-A042C9A52541}"/>
              </a:ext>
            </a:extLst>
          </p:cNvPr>
          <p:cNvPicPr>
            <a:picLocks noChangeAspect="1"/>
          </p:cNvPicPr>
          <p:nvPr/>
        </p:nvPicPr>
        <p:blipFill>
          <a:blip r:embed="rId2"/>
          <a:stretch>
            <a:fillRect/>
          </a:stretch>
        </p:blipFill>
        <p:spPr>
          <a:xfrm>
            <a:off x="1767431" y="770985"/>
            <a:ext cx="4929941" cy="3781601"/>
          </a:xfrm>
          <a:prstGeom prst="rect">
            <a:avLst/>
          </a:prstGeom>
        </p:spPr>
      </p:pic>
    </p:spTree>
    <p:extLst>
      <p:ext uri="{BB962C8B-B14F-4D97-AF65-F5344CB8AC3E}">
        <p14:creationId xmlns:p14="http://schemas.microsoft.com/office/powerpoint/2010/main" val="506853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F47D18D-1F24-4948-972B-E6124A89EFFF}"/>
              </a:ext>
            </a:extLst>
          </p:cNvPr>
          <p:cNvPicPr>
            <a:picLocks noChangeAspect="1"/>
          </p:cNvPicPr>
          <p:nvPr/>
        </p:nvPicPr>
        <p:blipFill>
          <a:blip r:embed="rId2"/>
          <a:stretch>
            <a:fillRect/>
          </a:stretch>
        </p:blipFill>
        <p:spPr>
          <a:xfrm>
            <a:off x="1374668" y="435721"/>
            <a:ext cx="6249476" cy="4000611"/>
          </a:xfrm>
          <a:prstGeom prst="rect">
            <a:avLst/>
          </a:prstGeom>
        </p:spPr>
      </p:pic>
      <p:sp>
        <p:nvSpPr>
          <p:cNvPr id="5" name="Title 1">
            <a:extLst>
              <a:ext uri="{FF2B5EF4-FFF2-40B4-BE49-F238E27FC236}">
                <a16:creationId xmlns:a16="http://schemas.microsoft.com/office/drawing/2014/main" id="{6054070A-6EBC-454A-A0D7-08997A0FB6A7}"/>
              </a:ext>
            </a:extLst>
          </p:cNvPr>
          <p:cNvSpPr>
            <a:spLocks noGrp="1"/>
          </p:cNvSpPr>
          <p:nvPr>
            <p:ph type="title"/>
          </p:nvPr>
        </p:nvSpPr>
        <p:spPr>
          <a:xfrm>
            <a:off x="544118" y="81936"/>
            <a:ext cx="7741630" cy="619685"/>
          </a:xfrm>
          <a:noFill/>
          <a:ln>
            <a:noFill/>
          </a:ln>
        </p:spPr>
        <p:txBody>
          <a:bodyPr spcFirstLastPara="1" wrap="square" lIns="91425" tIns="91425" rIns="91425" bIns="91425" anchor="b" anchorCtr="0">
            <a:noAutofit/>
          </a:bodyPr>
          <a:lstStyle/>
          <a:p>
            <a:pPr algn="ctr"/>
            <a:r>
              <a:rPr lang="en-GH" b="1" dirty="0">
                <a:sym typeface="Arial"/>
              </a:rPr>
              <a:t>OPERATIONAL SYMBOLS IN JAVASCRIPT</a:t>
            </a:r>
          </a:p>
        </p:txBody>
      </p:sp>
    </p:spTree>
    <p:extLst>
      <p:ext uri="{BB962C8B-B14F-4D97-AF65-F5344CB8AC3E}">
        <p14:creationId xmlns:p14="http://schemas.microsoft.com/office/powerpoint/2010/main" val="12738662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20B5E-D692-DC45-8FE7-223E9D7FA1F4}"/>
              </a:ext>
            </a:extLst>
          </p:cNvPr>
          <p:cNvSpPr>
            <a:spLocks noGrp="1"/>
          </p:cNvSpPr>
          <p:nvPr>
            <p:ph type="title"/>
          </p:nvPr>
        </p:nvSpPr>
        <p:spPr>
          <a:xfrm>
            <a:off x="366930" y="7683"/>
            <a:ext cx="7741630" cy="630091"/>
          </a:xfrm>
        </p:spPr>
        <p:txBody>
          <a:bodyPr/>
          <a:lstStyle/>
          <a:p>
            <a:pPr algn="ctr"/>
            <a:r>
              <a:rPr lang="en-GB" b="1" dirty="0"/>
              <a:t>Some GEE Operators</a:t>
            </a:r>
            <a:endParaRPr lang="en-GH" dirty="0"/>
          </a:p>
        </p:txBody>
      </p:sp>
      <p:graphicFrame>
        <p:nvGraphicFramePr>
          <p:cNvPr id="4" name="Table 3">
            <a:extLst>
              <a:ext uri="{FF2B5EF4-FFF2-40B4-BE49-F238E27FC236}">
                <a16:creationId xmlns:a16="http://schemas.microsoft.com/office/drawing/2014/main" id="{D34D49B6-8C51-454C-BD41-D1C7142A26CA}"/>
              </a:ext>
            </a:extLst>
          </p:cNvPr>
          <p:cNvGraphicFramePr>
            <a:graphicFrameLocks noGrp="1"/>
          </p:cNvGraphicFramePr>
          <p:nvPr>
            <p:extLst>
              <p:ext uri="{D42A27DB-BD31-4B8C-83A1-F6EECF244321}">
                <p14:modId xmlns:p14="http://schemas.microsoft.com/office/powerpoint/2010/main" val="1232783961"/>
              </p:ext>
            </p:extLst>
          </p:nvPr>
        </p:nvGraphicFramePr>
        <p:xfrm>
          <a:off x="268940" y="1074310"/>
          <a:ext cx="2958353" cy="2666358"/>
        </p:xfrm>
        <a:graphic>
          <a:graphicData uri="http://schemas.openxmlformats.org/drawingml/2006/table">
            <a:tbl>
              <a:tblPr>
                <a:tableStyleId>{B3896514-1AA1-4EE5-A447-7E556EC08B63}</a:tableStyleId>
              </a:tblPr>
              <a:tblGrid>
                <a:gridCol w="978619">
                  <a:extLst>
                    <a:ext uri="{9D8B030D-6E8A-4147-A177-3AD203B41FA5}">
                      <a16:colId xmlns:a16="http://schemas.microsoft.com/office/drawing/2014/main" val="3483690565"/>
                    </a:ext>
                  </a:extLst>
                </a:gridCol>
                <a:gridCol w="1979734">
                  <a:extLst>
                    <a:ext uri="{9D8B030D-6E8A-4147-A177-3AD203B41FA5}">
                      <a16:colId xmlns:a16="http://schemas.microsoft.com/office/drawing/2014/main" val="3655524402"/>
                    </a:ext>
                  </a:extLst>
                </a:gridCol>
              </a:tblGrid>
              <a:tr h="315028">
                <a:tc>
                  <a:txBody>
                    <a:bodyPr/>
                    <a:lstStyle/>
                    <a:p>
                      <a:pPr algn="ctr" fontAlgn="b"/>
                      <a:r>
                        <a:rPr lang="en-GB" sz="1400" u="none" strike="noStrike">
                          <a:effectLst/>
                        </a:rPr>
                        <a:t>Operator</a:t>
                      </a:r>
                      <a:endParaRPr lang="en-GB" sz="1400" b="1" i="0" u="none" strike="noStrike">
                        <a:solidFill>
                          <a:srgbClr val="1B1B1B"/>
                        </a:solidFill>
                        <a:effectLst/>
                        <a:latin typeface="Times New Roman" panose="02020603050405020304" pitchFamily="18" charset="0"/>
                      </a:endParaRPr>
                    </a:p>
                  </a:txBody>
                  <a:tcPr marL="9525" marR="9525" marT="9525" marB="0" anchor="b"/>
                </a:tc>
                <a:tc>
                  <a:txBody>
                    <a:bodyPr/>
                    <a:lstStyle/>
                    <a:p>
                      <a:pPr algn="ctr" fontAlgn="b"/>
                      <a:r>
                        <a:rPr lang="en-GB" sz="1400" u="none" strike="noStrike">
                          <a:effectLst/>
                        </a:rPr>
                        <a:t>Description</a:t>
                      </a:r>
                      <a:endParaRPr lang="en-GB" sz="1400" b="1" i="0" u="none" strike="noStrike">
                        <a:solidFill>
                          <a:srgbClr val="1B1B1B"/>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682878665"/>
                  </a:ext>
                </a:extLst>
              </a:tr>
              <a:tr h="437538">
                <a:tc>
                  <a:txBody>
                    <a:bodyPr/>
                    <a:lstStyle/>
                    <a:p>
                      <a:pPr algn="ctr" rtl="0" fontAlgn="ctr"/>
                      <a:r>
                        <a:rPr lang="en-GB" sz="2000" u="none" strike="noStrike">
                          <a:effectLst/>
                        </a:rPr>
                        <a:t>eq() </a:t>
                      </a:r>
                      <a:endParaRPr lang="en-GB" sz="2000" b="0" i="0" u="none" strike="noStrike">
                        <a:solidFill>
                          <a:srgbClr val="0070C0"/>
                        </a:solidFill>
                        <a:effectLst/>
                        <a:latin typeface="Source Sans Pro" panose="020B0503030403020204" pitchFamily="34" charset="0"/>
                      </a:endParaRPr>
                    </a:p>
                  </a:txBody>
                  <a:tcPr marL="9525" marR="9525" marT="9525" marB="0" anchor="ctr"/>
                </a:tc>
                <a:tc>
                  <a:txBody>
                    <a:bodyPr/>
                    <a:lstStyle/>
                    <a:p>
                      <a:pPr algn="ctr" fontAlgn="b"/>
                      <a:r>
                        <a:rPr lang="en-GB" sz="1400" u="none" strike="noStrike" dirty="0">
                          <a:effectLst/>
                        </a:rPr>
                        <a:t>Equal</a:t>
                      </a:r>
                      <a:endParaRPr lang="en-GB" sz="1400" b="0" i="0" u="none" strike="noStrike" dirty="0">
                        <a:solidFill>
                          <a:srgbClr val="202124"/>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1567550012"/>
                  </a:ext>
                </a:extLst>
              </a:tr>
              <a:tr h="437538">
                <a:tc>
                  <a:txBody>
                    <a:bodyPr/>
                    <a:lstStyle/>
                    <a:p>
                      <a:pPr algn="ctr" rtl="0" fontAlgn="ctr"/>
                      <a:r>
                        <a:rPr lang="en-GB" sz="2000" u="none" strike="noStrike" dirty="0" err="1">
                          <a:effectLst/>
                        </a:rPr>
                        <a:t>gt</a:t>
                      </a:r>
                      <a:r>
                        <a:rPr lang="en-GB" sz="2000" u="none" strike="noStrike" dirty="0">
                          <a:effectLst/>
                        </a:rPr>
                        <a:t>()</a:t>
                      </a:r>
                      <a:endParaRPr lang="en-GB" sz="2000" b="0" i="0" u="none" strike="noStrike" dirty="0">
                        <a:solidFill>
                          <a:srgbClr val="0070C0"/>
                        </a:solidFill>
                        <a:effectLst/>
                        <a:latin typeface="Source Sans Pro" panose="020B0503030403020204" pitchFamily="34" charset="0"/>
                      </a:endParaRPr>
                    </a:p>
                  </a:txBody>
                  <a:tcPr marL="9525" marR="9525" marT="9525" marB="0" anchor="ctr"/>
                </a:tc>
                <a:tc>
                  <a:txBody>
                    <a:bodyPr/>
                    <a:lstStyle/>
                    <a:p>
                      <a:pPr algn="ctr" fontAlgn="b"/>
                      <a:r>
                        <a:rPr lang="en-GB" sz="1400" u="none" strike="noStrike">
                          <a:effectLst/>
                        </a:rPr>
                        <a:t>Greater than</a:t>
                      </a:r>
                      <a:endParaRPr lang="en-GB"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65876845"/>
                  </a:ext>
                </a:extLst>
              </a:tr>
              <a:tr h="601178">
                <a:tc>
                  <a:txBody>
                    <a:bodyPr/>
                    <a:lstStyle/>
                    <a:p>
                      <a:pPr algn="ctr" rtl="0" fontAlgn="ctr"/>
                      <a:r>
                        <a:rPr lang="en-GB" sz="2000" u="none" strike="noStrike">
                          <a:effectLst/>
                        </a:rPr>
                        <a:t>gte()</a:t>
                      </a:r>
                      <a:endParaRPr lang="en-GB" sz="2000" b="0" i="0" u="none" strike="noStrike">
                        <a:solidFill>
                          <a:srgbClr val="0070C0"/>
                        </a:solidFill>
                        <a:effectLst/>
                        <a:latin typeface="Source Sans Pro" panose="020B0503030403020204" pitchFamily="34" charset="0"/>
                      </a:endParaRPr>
                    </a:p>
                  </a:txBody>
                  <a:tcPr marL="9525" marR="9525" marT="9525" marB="0" anchor="ctr"/>
                </a:tc>
                <a:tc>
                  <a:txBody>
                    <a:bodyPr/>
                    <a:lstStyle/>
                    <a:p>
                      <a:pPr algn="ctr" fontAlgn="b"/>
                      <a:r>
                        <a:rPr lang="en-GB" sz="1400" u="none" strike="noStrike">
                          <a:effectLst/>
                        </a:rPr>
                        <a:t>Greater than or equal</a:t>
                      </a:r>
                      <a:endParaRPr lang="en-GB"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46782447"/>
                  </a:ext>
                </a:extLst>
              </a:tr>
              <a:tr h="437538">
                <a:tc>
                  <a:txBody>
                    <a:bodyPr/>
                    <a:lstStyle/>
                    <a:p>
                      <a:pPr algn="ctr" rtl="0" fontAlgn="ctr"/>
                      <a:r>
                        <a:rPr lang="en-GB" sz="2000" u="none" strike="noStrike">
                          <a:effectLst/>
                        </a:rPr>
                        <a:t>lt()</a:t>
                      </a:r>
                      <a:endParaRPr lang="en-GB" sz="2000" b="0" i="0" u="none" strike="noStrike">
                        <a:solidFill>
                          <a:srgbClr val="0070C0"/>
                        </a:solidFill>
                        <a:effectLst/>
                        <a:latin typeface="Source Sans Pro" panose="020B0503030403020204" pitchFamily="34" charset="0"/>
                      </a:endParaRPr>
                    </a:p>
                  </a:txBody>
                  <a:tcPr marL="9525" marR="9525" marT="9525" marB="0" anchor="ctr"/>
                </a:tc>
                <a:tc>
                  <a:txBody>
                    <a:bodyPr/>
                    <a:lstStyle/>
                    <a:p>
                      <a:pPr algn="ctr" fontAlgn="b"/>
                      <a:r>
                        <a:rPr lang="en-GB" sz="1400" u="none" strike="noStrike">
                          <a:effectLst/>
                        </a:rPr>
                        <a:t>Less than</a:t>
                      </a:r>
                      <a:endParaRPr lang="en-GB"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871658538"/>
                  </a:ext>
                </a:extLst>
              </a:tr>
              <a:tr h="437538">
                <a:tc>
                  <a:txBody>
                    <a:bodyPr/>
                    <a:lstStyle/>
                    <a:p>
                      <a:pPr algn="ctr" fontAlgn="b"/>
                      <a:r>
                        <a:rPr lang="en-GB" sz="2000" u="none" strike="noStrike">
                          <a:effectLst/>
                        </a:rPr>
                        <a:t>lte()</a:t>
                      </a:r>
                      <a:endParaRPr lang="en-GB" sz="2000" b="0" i="0" u="none" strike="noStrike">
                        <a:solidFill>
                          <a:srgbClr val="0070C0"/>
                        </a:solidFill>
                        <a:effectLst/>
                        <a:latin typeface="Source Sans Pro" panose="020B0503030403020204" pitchFamily="34" charset="0"/>
                      </a:endParaRPr>
                    </a:p>
                  </a:txBody>
                  <a:tcPr marL="9525" marR="9525" marT="9525" marB="0" anchor="b"/>
                </a:tc>
                <a:tc>
                  <a:txBody>
                    <a:bodyPr/>
                    <a:lstStyle/>
                    <a:p>
                      <a:pPr algn="ctr" fontAlgn="b"/>
                      <a:r>
                        <a:rPr lang="en-GB" sz="1400" u="none" strike="noStrike" dirty="0">
                          <a:effectLst/>
                        </a:rPr>
                        <a:t>Less than or equal</a:t>
                      </a:r>
                      <a:endParaRPr lang="en-GB" sz="14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73068784"/>
                  </a:ext>
                </a:extLst>
              </a:tr>
            </a:tbl>
          </a:graphicData>
        </a:graphic>
      </p:graphicFrame>
      <p:sp>
        <p:nvSpPr>
          <p:cNvPr id="5" name="Rectangle 4">
            <a:extLst>
              <a:ext uri="{FF2B5EF4-FFF2-40B4-BE49-F238E27FC236}">
                <a16:creationId xmlns:a16="http://schemas.microsoft.com/office/drawing/2014/main" id="{34CE289F-4873-8B43-A76C-32AA90E39775}"/>
              </a:ext>
            </a:extLst>
          </p:cNvPr>
          <p:cNvSpPr/>
          <p:nvPr/>
        </p:nvSpPr>
        <p:spPr>
          <a:xfrm>
            <a:off x="3849701" y="909756"/>
            <a:ext cx="5163671" cy="3323987"/>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a:spAutoFit/>
          </a:bodyPr>
          <a:lstStyle/>
          <a:p>
            <a:r>
              <a:rPr lang="en-GB" dirty="0">
                <a:solidFill>
                  <a:srgbClr val="D81B60"/>
                </a:solidFill>
                <a:latin typeface="Times New Roman" panose="02020603050405020304" pitchFamily="18" charset="0"/>
                <a:ea typeface="Source Sans Pro"/>
                <a:cs typeface="Times New Roman" panose="02020603050405020304" pitchFamily="18" charset="0"/>
                <a:sym typeface="Source Sans Pro"/>
              </a:rPr>
              <a:t>// Load a Landsat 8 image.</a:t>
            </a:r>
            <a:br>
              <a:rPr lang="en-GB" dirty="0"/>
            </a:br>
            <a:r>
              <a:rPr lang="en-GB" sz="1050" dirty="0">
                <a:solidFill>
                  <a:srgbClr val="3B78E7"/>
                </a:solidFill>
                <a:latin typeface="Menlo" panose="020B0609030804020204" pitchFamily="49" charset="0"/>
                <a:ea typeface="Source Sans Pro"/>
                <a:sym typeface="Source Sans Pro"/>
              </a:rPr>
              <a:t>var</a:t>
            </a:r>
            <a:r>
              <a:rPr lang="en-GB" dirty="0"/>
              <a:t> image = </a:t>
            </a:r>
            <a:r>
              <a:rPr lang="en-GB" dirty="0" err="1"/>
              <a:t>ee.Image</a:t>
            </a:r>
            <a:r>
              <a:rPr lang="en-GB" dirty="0"/>
              <a:t>(</a:t>
            </a:r>
            <a:r>
              <a:rPr lang="en-GB" sz="1050" dirty="0">
                <a:solidFill>
                  <a:srgbClr val="0D904F"/>
                </a:solidFill>
                <a:latin typeface="Menlo" panose="020B0609030804020204" pitchFamily="49" charset="0"/>
                <a:ea typeface="Source Sans Pro"/>
              </a:rPr>
              <a:t>'LANDSAT/LC08/C01/T1_TOA/LC08_044034_20140318'</a:t>
            </a:r>
            <a:r>
              <a:rPr lang="en-GB" dirty="0"/>
              <a:t>);</a:t>
            </a:r>
            <a:br>
              <a:rPr lang="en-GB" dirty="0"/>
            </a:br>
            <a:br>
              <a:rPr lang="en-GB" dirty="0"/>
            </a:br>
            <a:r>
              <a:rPr lang="en-GB" dirty="0">
                <a:solidFill>
                  <a:srgbClr val="D81B60"/>
                </a:solidFill>
                <a:latin typeface="Times New Roman" panose="02020603050405020304" pitchFamily="18" charset="0"/>
                <a:ea typeface="Source Sans Pro"/>
                <a:cs typeface="Times New Roman" panose="02020603050405020304" pitchFamily="18" charset="0"/>
              </a:rPr>
              <a:t>// Create NDVI and NDWI spectral indices.</a:t>
            </a:r>
            <a:br>
              <a:rPr lang="en-GB" dirty="0"/>
            </a:br>
            <a:r>
              <a:rPr lang="en-GB" sz="1050" dirty="0">
                <a:solidFill>
                  <a:srgbClr val="3B78E7"/>
                </a:solidFill>
                <a:latin typeface="Menlo" panose="020B0609030804020204" pitchFamily="49" charset="0"/>
                <a:ea typeface="Source Sans Pro"/>
              </a:rPr>
              <a:t>var</a:t>
            </a:r>
            <a:r>
              <a:rPr lang="en-GB" dirty="0"/>
              <a:t> </a:t>
            </a:r>
            <a:r>
              <a:rPr lang="en-GB" dirty="0" err="1"/>
              <a:t>ndvi</a:t>
            </a:r>
            <a:r>
              <a:rPr lang="en-GB" dirty="0"/>
              <a:t> = </a:t>
            </a:r>
            <a:r>
              <a:rPr lang="en-GB" dirty="0" err="1"/>
              <a:t>image.normalizedDifference</a:t>
            </a:r>
            <a:r>
              <a:rPr lang="en-GB" dirty="0"/>
              <a:t>(['B5', 'B4']);</a:t>
            </a:r>
            <a:br>
              <a:rPr lang="en-GB" dirty="0"/>
            </a:br>
            <a:r>
              <a:rPr lang="en-GB" sz="1050" dirty="0">
                <a:solidFill>
                  <a:srgbClr val="3B78E7"/>
                </a:solidFill>
                <a:latin typeface="Menlo" panose="020B0609030804020204" pitchFamily="49" charset="0"/>
                <a:ea typeface="Source Sans Pro"/>
              </a:rPr>
              <a:t>var</a:t>
            </a:r>
            <a:r>
              <a:rPr lang="en-GB" dirty="0"/>
              <a:t> </a:t>
            </a:r>
            <a:r>
              <a:rPr lang="en-GB" dirty="0" err="1"/>
              <a:t>ndwi</a:t>
            </a:r>
            <a:r>
              <a:rPr lang="en-GB" dirty="0"/>
              <a:t> = </a:t>
            </a:r>
            <a:r>
              <a:rPr lang="en-GB" dirty="0" err="1"/>
              <a:t>image.normalizedDifference</a:t>
            </a:r>
            <a:r>
              <a:rPr lang="en-GB" dirty="0"/>
              <a:t>(['B3', 'B5']);</a:t>
            </a:r>
            <a:br>
              <a:rPr lang="en-GB" dirty="0"/>
            </a:br>
            <a:br>
              <a:rPr lang="en-GB" dirty="0"/>
            </a:br>
            <a:r>
              <a:rPr lang="en-GB" dirty="0">
                <a:solidFill>
                  <a:srgbClr val="D81B60"/>
                </a:solidFill>
                <a:latin typeface="Times New Roman" panose="02020603050405020304" pitchFamily="18" charset="0"/>
                <a:ea typeface="Source Sans Pro"/>
                <a:cs typeface="Times New Roman" panose="02020603050405020304" pitchFamily="18" charset="0"/>
              </a:rPr>
              <a:t>// Create a binary layer using logical operations.</a:t>
            </a:r>
            <a:br>
              <a:rPr lang="en-GB" dirty="0"/>
            </a:br>
            <a:r>
              <a:rPr lang="en-GB" sz="1050" dirty="0">
                <a:solidFill>
                  <a:srgbClr val="3B78E7"/>
                </a:solidFill>
                <a:latin typeface="Menlo" panose="020B0609030804020204" pitchFamily="49" charset="0"/>
                <a:ea typeface="Source Sans Pro"/>
              </a:rPr>
              <a:t>var</a:t>
            </a:r>
            <a:r>
              <a:rPr lang="en-GB" dirty="0"/>
              <a:t> bare = </a:t>
            </a:r>
            <a:r>
              <a:rPr lang="en-GB" dirty="0" err="1"/>
              <a:t>ndvi.lt</a:t>
            </a:r>
            <a:r>
              <a:rPr lang="en-GB" dirty="0"/>
              <a:t>(0.2).and(</a:t>
            </a:r>
            <a:r>
              <a:rPr lang="en-GB" dirty="0" err="1"/>
              <a:t>ndwi.lt</a:t>
            </a:r>
            <a:r>
              <a:rPr lang="en-GB" dirty="0"/>
              <a:t>(0));</a:t>
            </a:r>
            <a:br>
              <a:rPr lang="en-GB" dirty="0"/>
            </a:br>
            <a:br>
              <a:rPr lang="en-GB" dirty="0"/>
            </a:br>
            <a:r>
              <a:rPr lang="en-GB" dirty="0">
                <a:solidFill>
                  <a:srgbClr val="D81B60"/>
                </a:solidFill>
                <a:latin typeface="Times New Roman" panose="02020603050405020304" pitchFamily="18" charset="0"/>
                <a:ea typeface="Source Sans Pro"/>
                <a:cs typeface="Times New Roman" panose="02020603050405020304" pitchFamily="18" charset="0"/>
              </a:rPr>
              <a:t>// Mask and display the binary layer.</a:t>
            </a:r>
            <a:br>
              <a:rPr lang="en-GB" dirty="0"/>
            </a:br>
            <a:r>
              <a:rPr lang="en-GB" dirty="0" err="1"/>
              <a:t>Map.</a:t>
            </a:r>
            <a:r>
              <a:rPr lang="en-GB" sz="1050" dirty="0" err="1">
                <a:solidFill>
                  <a:srgbClr val="3B78E7"/>
                </a:solidFill>
                <a:latin typeface="Menlo" panose="020B0609030804020204" pitchFamily="49" charset="0"/>
                <a:ea typeface="Source Sans Pro"/>
              </a:rPr>
              <a:t>setCenter</a:t>
            </a:r>
            <a:r>
              <a:rPr lang="en-GB" dirty="0"/>
              <a:t>(-122.3578, 37.7726, 12);</a:t>
            </a:r>
            <a:br>
              <a:rPr lang="en-GB" dirty="0"/>
            </a:br>
            <a:r>
              <a:rPr lang="en-GB" dirty="0" err="1"/>
              <a:t>Map.</a:t>
            </a:r>
            <a:r>
              <a:rPr lang="en-GB" sz="1050" dirty="0" err="1">
                <a:solidFill>
                  <a:srgbClr val="3B78E7"/>
                </a:solidFill>
                <a:latin typeface="Menlo" panose="020B0609030804020204" pitchFamily="49" charset="0"/>
                <a:ea typeface="Source Sans Pro"/>
              </a:rPr>
              <a:t>setOptions</a:t>
            </a:r>
            <a:r>
              <a:rPr lang="en-GB" dirty="0"/>
              <a:t>(</a:t>
            </a:r>
            <a:r>
              <a:rPr lang="en-GB" sz="1050" dirty="0">
                <a:solidFill>
                  <a:srgbClr val="0D904F"/>
                </a:solidFill>
                <a:latin typeface="Menlo" panose="020B0609030804020204" pitchFamily="49" charset="0"/>
                <a:ea typeface="Source Sans Pro"/>
                <a:sym typeface="Source Sans Pro"/>
              </a:rPr>
              <a:t>'satellite'</a:t>
            </a:r>
            <a:r>
              <a:rPr lang="en-GB" dirty="0"/>
              <a:t>);</a:t>
            </a:r>
            <a:br>
              <a:rPr lang="en-GB" dirty="0"/>
            </a:br>
            <a:r>
              <a:rPr lang="en-GB" dirty="0" err="1"/>
              <a:t>Map.</a:t>
            </a:r>
            <a:r>
              <a:rPr lang="en-GB" sz="1050" dirty="0" err="1">
                <a:solidFill>
                  <a:srgbClr val="3B78E7"/>
                </a:solidFill>
                <a:latin typeface="Menlo" panose="020B0609030804020204" pitchFamily="49" charset="0"/>
                <a:ea typeface="Source Sans Pro"/>
              </a:rPr>
              <a:t>addLayer</a:t>
            </a:r>
            <a:r>
              <a:rPr lang="en-GB" dirty="0"/>
              <a:t>(</a:t>
            </a:r>
            <a:r>
              <a:rPr lang="en-GB" dirty="0" err="1"/>
              <a:t>bare.selfMask</a:t>
            </a:r>
            <a:r>
              <a:rPr lang="en-GB" dirty="0"/>
              <a:t>(), {}, </a:t>
            </a:r>
            <a:r>
              <a:rPr lang="en-GB" sz="1050" dirty="0">
                <a:solidFill>
                  <a:srgbClr val="0D904F"/>
                </a:solidFill>
                <a:latin typeface="Menlo" panose="020B0609030804020204" pitchFamily="49" charset="0"/>
                <a:ea typeface="Source Sans Pro"/>
              </a:rPr>
              <a:t>'bare'</a:t>
            </a:r>
            <a:r>
              <a:rPr lang="en-GB" dirty="0"/>
              <a:t>);</a:t>
            </a:r>
            <a:endParaRPr lang="en-GH" dirty="0"/>
          </a:p>
        </p:txBody>
      </p:sp>
    </p:spTree>
    <p:extLst>
      <p:ext uri="{BB962C8B-B14F-4D97-AF65-F5344CB8AC3E}">
        <p14:creationId xmlns:p14="http://schemas.microsoft.com/office/powerpoint/2010/main" val="1103789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FF6DE-F2E8-7144-AEBC-8AE0258F8B08}"/>
              </a:ext>
            </a:extLst>
          </p:cNvPr>
          <p:cNvSpPr>
            <a:spLocks noGrp="1"/>
          </p:cNvSpPr>
          <p:nvPr>
            <p:ph type="title"/>
          </p:nvPr>
        </p:nvSpPr>
        <p:spPr>
          <a:xfrm>
            <a:off x="-106395" y="407193"/>
            <a:ext cx="7741630" cy="619685"/>
          </a:xfrm>
        </p:spPr>
        <p:txBody>
          <a:bodyPr/>
          <a:lstStyle/>
          <a:p>
            <a:pPr algn="ctr"/>
            <a:r>
              <a:rPr lang="en-GB" b="1" dirty="0"/>
              <a:t>Math object</a:t>
            </a:r>
            <a:br>
              <a:rPr lang="en-GB" dirty="0"/>
            </a:br>
            <a:endParaRPr lang="en-GH" dirty="0"/>
          </a:p>
        </p:txBody>
      </p:sp>
      <p:sp>
        <p:nvSpPr>
          <p:cNvPr id="6" name="Rectangle 5">
            <a:extLst>
              <a:ext uri="{FF2B5EF4-FFF2-40B4-BE49-F238E27FC236}">
                <a16:creationId xmlns:a16="http://schemas.microsoft.com/office/drawing/2014/main" id="{297EA52F-9ECC-9B4D-83E1-8F7ECC2380CF}"/>
              </a:ext>
            </a:extLst>
          </p:cNvPr>
          <p:cNvSpPr/>
          <p:nvPr/>
        </p:nvSpPr>
        <p:spPr>
          <a:xfrm>
            <a:off x="1205903" y="787538"/>
            <a:ext cx="5820862" cy="3323987"/>
          </a:xfrm>
          <a:prstGeom prst="rect">
            <a:avLst/>
          </a:prstGeom>
        </p:spPr>
        <p:txBody>
          <a:bodyPr wrap="square">
            <a:spAutoFit/>
          </a:bodyPr>
          <a:lstStyle/>
          <a:p>
            <a:r>
              <a:rPr lang="en-GB" dirty="0" err="1">
                <a:solidFill>
                  <a:srgbClr val="CC9393"/>
                </a:solidFill>
                <a:latin typeface="Courier" pitchFamily="2" charset="0"/>
              </a:rPr>
              <a:t>Math</a:t>
            </a:r>
            <a:r>
              <a:rPr lang="en-GB" dirty="0" err="1">
                <a:solidFill>
                  <a:srgbClr val="DCDCDC"/>
                </a:solidFill>
                <a:latin typeface="Courier" pitchFamily="2" charset="0"/>
              </a:rPr>
              <a:t>.random</a:t>
            </a:r>
            <a:r>
              <a:rPr lang="en-GB" dirty="0">
                <a:solidFill>
                  <a:srgbClr val="DCDCDC"/>
                </a:solidFill>
                <a:latin typeface="Courier" pitchFamily="2" charset="0"/>
              </a:rPr>
              <a:t>(); </a:t>
            </a:r>
            <a:r>
              <a:rPr lang="en-GB" dirty="0">
                <a:solidFill>
                  <a:srgbClr val="7F9F7F"/>
                </a:solidFill>
                <a:latin typeface="Courier" pitchFamily="2" charset="0"/>
              </a:rPr>
              <a:t>// returns a random number</a:t>
            </a:r>
            <a:r>
              <a:rPr lang="en-GB" dirty="0">
                <a:solidFill>
                  <a:srgbClr val="DCDCDC"/>
                </a:solidFill>
                <a:latin typeface="Courier" pitchFamily="2" charset="0"/>
              </a:rPr>
              <a:t> </a:t>
            </a:r>
          </a:p>
          <a:p>
            <a:r>
              <a:rPr lang="en-GB" dirty="0" err="1">
                <a:solidFill>
                  <a:srgbClr val="CC9393"/>
                </a:solidFill>
                <a:latin typeface="Courier" pitchFamily="2" charset="0"/>
              </a:rPr>
              <a:t>Math</a:t>
            </a:r>
            <a:r>
              <a:rPr lang="en-GB" dirty="0" err="1">
                <a:solidFill>
                  <a:srgbClr val="DCDCDC"/>
                </a:solidFill>
                <a:latin typeface="Courier" pitchFamily="2" charset="0"/>
              </a:rPr>
              <a:t>.min</a:t>
            </a:r>
            <a:r>
              <a:rPr lang="en-GB" dirty="0">
                <a:solidFill>
                  <a:srgbClr val="DCDCDC"/>
                </a:solidFill>
                <a:latin typeface="Courier" pitchFamily="2" charset="0"/>
              </a:rPr>
              <a:t>(</a:t>
            </a:r>
            <a:r>
              <a:rPr lang="en-GB" dirty="0">
                <a:solidFill>
                  <a:srgbClr val="8CD0D3"/>
                </a:solidFill>
                <a:latin typeface="Courier" pitchFamily="2" charset="0"/>
              </a:rPr>
              <a:t>0</a:t>
            </a:r>
            <a:r>
              <a:rPr lang="en-GB" dirty="0">
                <a:solidFill>
                  <a:srgbClr val="DCDCDC"/>
                </a:solidFill>
                <a:latin typeface="Courier" pitchFamily="2" charset="0"/>
              </a:rPr>
              <a:t>, </a:t>
            </a:r>
            <a:r>
              <a:rPr lang="en-GB" dirty="0">
                <a:solidFill>
                  <a:srgbClr val="8CD0D3"/>
                </a:solidFill>
                <a:latin typeface="Courier" pitchFamily="2" charset="0"/>
              </a:rPr>
              <a:t>150</a:t>
            </a:r>
            <a:r>
              <a:rPr lang="en-GB" dirty="0">
                <a:solidFill>
                  <a:srgbClr val="DCDCDC"/>
                </a:solidFill>
                <a:latin typeface="Courier" pitchFamily="2" charset="0"/>
              </a:rPr>
              <a:t>, </a:t>
            </a:r>
            <a:r>
              <a:rPr lang="en-GB" dirty="0">
                <a:solidFill>
                  <a:srgbClr val="8CD0D3"/>
                </a:solidFill>
                <a:latin typeface="Courier" pitchFamily="2" charset="0"/>
              </a:rPr>
              <a:t>30</a:t>
            </a:r>
            <a:r>
              <a:rPr lang="en-GB" dirty="0">
                <a:solidFill>
                  <a:srgbClr val="DCDCDC"/>
                </a:solidFill>
                <a:latin typeface="Courier" pitchFamily="2" charset="0"/>
              </a:rPr>
              <a:t>, </a:t>
            </a:r>
            <a:r>
              <a:rPr lang="en-GB" dirty="0">
                <a:solidFill>
                  <a:srgbClr val="8CD0D3"/>
                </a:solidFill>
                <a:latin typeface="Courier" pitchFamily="2" charset="0"/>
              </a:rPr>
              <a:t>20</a:t>
            </a:r>
            <a:r>
              <a:rPr lang="en-GB" dirty="0">
                <a:solidFill>
                  <a:srgbClr val="DCDCDC"/>
                </a:solidFill>
                <a:latin typeface="Courier" pitchFamily="2" charset="0"/>
              </a:rPr>
              <a:t>, </a:t>
            </a:r>
            <a:r>
              <a:rPr lang="en-GB" dirty="0">
                <a:solidFill>
                  <a:srgbClr val="8CD0D3"/>
                </a:solidFill>
                <a:latin typeface="Courier" pitchFamily="2" charset="0"/>
              </a:rPr>
              <a:t>-8</a:t>
            </a:r>
            <a:r>
              <a:rPr lang="en-GB" dirty="0">
                <a:solidFill>
                  <a:srgbClr val="DCDCDC"/>
                </a:solidFill>
                <a:latin typeface="Courier" pitchFamily="2" charset="0"/>
              </a:rPr>
              <a:t>); </a:t>
            </a:r>
            <a:r>
              <a:rPr lang="en-GB" dirty="0">
                <a:solidFill>
                  <a:srgbClr val="7F9F7F"/>
                </a:solidFill>
                <a:latin typeface="Courier" pitchFamily="2" charset="0"/>
              </a:rPr>
              <a:t>// returns -8</a:t>
            </a:r>
            <a:r>
              <a:rPr lang="en-GB" dirty="0">
                <a:solidFill>
                  <a:srgbClr val="DCDCDC"/>
                </a:solidFill>
                <a:latin typeface="Courier" pitchFamily="2" charset="0"/>
              </a:rPr>
              <a:t> </a:t>
            </a:r>
            <a:r>
              <a:rPr lang="en-GB" dirty="0" err="1">
                <a:solidFill>
                  <a:srgbClr val="CC9393"/>
                </a:solidFill>
                <a:latin typeface="Courier" pitchFamily="2" charset="0"/>
              </a:rPr>
              <a:t>Math</a:t>
            </a:r>
            <a:r>
              <a:rPr lang="en-GB" dirty="0" err="1">
                <a:solidFill>
                  <a:srgbClr val="DCDCDC"/>
                </a:solidFill>
                <a:latin typeface="Courier" pitchFamily="2" charset="0"/>
              </a:rPr>
              <a:t>.round</a:t>
            </a:r>
            <a:r>
              <a:rPr lang="en-GB" dirty="0">
                <a:solidFill>
                  <a:srgbClr val="DCDCDC"/>
                </a:solidFill>
                <a:latin typeface="Courier" pitchFamily="2" charset="0"/>
              </a:rPr>
              <a:t>(</a:t>
            </a:r>
            <a:r>
              <a:rPr lang="en-GB" dirty="0">
                <a:solidFill>
                  <a:srgbClr val="8CD0D3"/>
                </a:solidFill>
                <a:latin typeface="Courier" pitchFamily="2" charset="0"/>
              </a:rPr>
              <a:t>4.7</a:t>
            </a:r>
            <a:r>
              <a:rPr lang="en-GB" dirty="0">
                <a:solidFill>
                  <a:srgbClr val="DCDCDC"/>
                </a:solidFill>
                <a:latin typeface="Courier" pitchFamily="2" charset="0"/>
              </a:rPr>
              <a:t>); </a:t>
            </a:r>
            <a:r>
              <a:rPr lang="en-GB" dirty="0">
                <a:solidFill>
                  <a:srgbClr val="7F9F7F"/>
                </a:solidFill>
                <a:latin typeface="Courier" pitchFamily="2" charset="0"/>
              </a:rPr>
              <a:t>// returns 5</a:t>
            </a:r>
            <a:r>
              <a:rPr lang="en-GB" dirty="0">
                <a:solidFill>
                  <a:srgbClr val="DCDCDC"/>
                </a:solidFill>
                <a:latin typeface="Courier" pitchFamily="2" charset="0"/>
              </a:rPr>
              <a:t> </a:t>
            </a:r>
          </a:p>
          <a:p>
            <a:r>
              <a:rPr lang="en-GB" dirty="0" err="1">
                <a:solidFill>
                  <a:srgbClr val="CC9393"/>
                </a:solidFill>
                <a:latin typeface="Courier" pitchFamily="2" charset="0"/>
              </a:rPr>
              <a:t>Math</a:t>
            </a:r>
            <a:r>
              <a:rPr lang="en-GB" dirty="0" err="1">
                <a:solidFill>
                  <a:srgbClr val="DCDCDC"/>
                </a:solidFill>
                <a:latin typeface="Courier" pitchFamily="2" charset="0"/>
              </a:rPr>
              <a:t>.round</a:t>
            </a:r>
            <a:r>
              <a:rPr lang="en-GB" dirty="0">
                <a:solidFill>
                  <a:srgbClr val="DCDCDC"/>
                </a:solidFill>
                <a:latin typeface="Courier" pitchFamily="2" charset="0"/>
              </a:rPr>
              <a:t>(</a:t>
            </a:r>
            <a:r>
              <a:rPr lang="en-GB" dirty="0">
                <a:solidFill>
                  <a:srgbClr val="8CD0D3"/>
                </a:solidFill>
                <a:latin typeface="Courier" pitchFamily="2" charset="0"/>
              </a:rPr>
              <a:t>4.4</a:t>
            </a:r>
            <a:r>
              <a:rPr lang="en-GB" dirty="0">
                <a:solidFill>
                  <a:srgbClr val="DCDCDC"/>
                </a:solidFill>
                <a:latin typeface="Courier" pitchFamily="2" charset="0"/>
              </a:rPr>
              <a:t>); </a:t>
            </a:r>
            <a:r>
              <a:rPr lang="en-GB" dirty="0">
                <a:solidFill>
                  <a:srgbClr val="7F9F7F"/>
                </a:solidFill>
                <a:latin typeface="Courier" pitchFamily="2" charset="0"/>
              </a:rPr>
              <a:t>// returns 4</a:t>
            </a:r>
            <a:r>
              <a:rPr lang="en-GB" dirty="0">
                <a:solidFill>
                  <a:srgbClr val="DCDCDC"/>
                </a:solidFill>
                <a:latin typeface="Courier" pitchFamily="2" charset="0"/>
              </a:rPr>
              <a:t> </a:t>
            </a:r>
          </a:p>
          <a:p>
            <a:r>
              <a:rPr lang="en-GB" dirty="0" err="1">
                <a:solidFill>
                  <a:srgbClr val="CC9393"/>
                </a:solidFill>
                <a:latin typeface="Courier" pitchFamily="2" charset="0"/>
              </a:rPr>
              <a:t>Math</a:t>
            </a:r>
            <a:r>
              <a:rPr lang="en-GB" dirty="0" err="1">
                <a:solidFill>
                  <a:srgbClr val="DCDCDC"/>
                </a:solidFill>
                <a:latin typeface="Courier" pitchFamily="2" charset="0"/>
              </a:rPr>
              <a:t>.ceil</a:t>
            </a:r>
            <a:r>
              <a:rPr lang="en-GB" dirty="0">
                <a:solidFill>
                  <a:srgbClr val="DCDCDC"/>
                </a:solidFill>
                <a:latin typeface="Courier" pitchFamily="2" charset="0"/>
              </a:rPr>
              <a:t>(</a:t>
            </a:r>
            <a:r>
              <a:rPr lang="en-GB" dirty="0">
                <a:solidFill>
                  <a:srgbClr val="8CD0D3"/>
                </a:solidFill>
                <a:latin typeface="Courier" pitchFamily="2" charset="0"/>
              </a:rPr>
              <a:t>4.4</a:t>
            </a:r>
            <a:r>
              <a:rPr lang="en-GB" dirty="0">
                <a:solidFill>
                  <a:srgbClr val="DCDCDC"/>
                </a:solidFill>
                <a:latin typeface="Courier" pitchFamily="2" charset="0"/>
              </a:rPr>
              <a:t>); </a:t>
            </a:r>
            <a:r>
              <a:rPr lang="en-GB" dirty="0">
                <a:solidFill>
                  <a:srgbClr val="7F9F7F"/>
                </a:solidFill>
                <a:latin typeface="Courier" pitchFamily="2" charset="0"/>
              </a:rPr>
              <a:t>// returns 5</a:t>
            </a:r>
            <a:r>
              <a:rPr lang="en-GB" dirty="0">
                <a:solidFill>
                  <a:srgbClr val="DCDCDC"/>
                </a:solidFill>
                <a:latin typeface="Courier" pitchFamily="2" charset="0"/>
              </a:rPr>
              <a:t> </a:t>
            </a:r>
          </a:p>
          <a:p>
            <a:r>
              <a:rPr lang="en-GB" dirty="0" err="1">
                <a:solidFill>
                  <a:srgbClr val="CC9393"/>
                </a:solidFill>
                <a:latin typeface="Courier" pitchFamily="2" charset="0"/>
              </a:rPr>
              <a:t>Math</a:t>
            </a:r>
            <a:r>
              <a:rPr lang="en-GB" dirty="0" err="1">
                <a:solidFill>
                  <a:srgbClr val="DCDCDC"/>
                </a:solidFill>
                <a:latin typeface="Courier" pitchFamily="2" charset="0"/>
              </a:rPr>
              <a:t>.floor</a:t>
            </a:r>
            <a:r>
              <a:rPr lang="en-GB" dirty="0">
                <a:solidFill>
                  <a:srgbClr val="DCDCDC"/>
                </a:solidFill>
                <a:latin typeface="Courier" pitchFamily="2" charset="0"/>
              </a:rPr>
              <a:t>(</a:t>
            </a:r>
            <a:r>
              <a:rPr lang="en-GB" dirty="0">
                <a:solidFill>
                  <a:srgbClr val="8CD0D3"/>
                </a:solidFill>
                <a:latin typeface="Courier" pitchFamily="2" charset="0"/>
              </a:rPr>
              <a:t>4.4</a:t>
            </a:r>
            <a:r>
              <a:rPr lang="en-GB" dirty="0">
                <a:solidFill>
                  <a:srgbClr val="DCDCDC"/>
                </a:solidFill>
                <a:latin typeface="Courier" pitchFamily="2" charset="0"/>
              </a:rPr>
              <a:t>); </a:t>
            </a:r>
            <a:r>
              <a:rPr lang="en-GB" dirty="0">
                <a:solidFill>
                  <a:srgbClr val="7F9F7F"/>
                </a:solidFill>
                <a:latin typeface="Courier" pitchFamily="2" charset="0"/>
              </a:rPr>
              <a:t>// returns 4</a:t>
            </a:r>
            <a:r>
              <a:rPr lang="en-GB" dirty="0">
                <a:solidFill>
                  <a:srgbClr val="DCDCDC"/>
                </a:solidFill>
                <a:latin typeface="Courier" pitchFamily="2" charset="0"/>
              </a:rPr>
              <a:t> </a:t>
            </a:r>
          </a:p>
          <a:p>
            <a:endParaRPr lang="en-GB" dirty="0">
              <a:solidFill>
                <a:srgbClr val="DCDCDC"/>
              </a:solidFill>
              <a:latin typeface="Courier" pitchFamily="2" charset="0"/>
            </a:endParaRPr>
          </a:p>
          <a:p>
            <a:r>
              <a:rPr lang="en-GB" dirty="0" err="1">
                <a:solidFill>
                  <a:srgbClr val="CC9393"/>
                </a:solidFill>
                <a:latin typeface="Courier" pitchFamily="2" charset="0"/>
              </a:rPr>
              <a:t>Math</a:t>
            </a:r>
            <a:r>
              <a:rPr lang="en-GB" dirty="0" err="1">
                <a:solidFill>
                  <a:srgbClr val="DCDCDC"/>
                </a:solidFill>
                <a:latin typeface="Courier" pitchFamily="2" charset="0"/>
              </a:rPr>
              <a:t>.E</a:t>
            </a:r>
            <a:r>
              <a:rPr lang="en-GB" dirty="0">
                <a:solidFill>
                  <a:srgbClr val="DCDCDC"/>
                </a:solidFill>
                <a:latin typeface="Courier" pitchFamily="2" charset="0"/>
              </a:rPr>
              <a:t>; </a:t>
            </a:r>
            <a:r>
              <a:rPr lang="en-GB" dirty="0">
                <a:solidFill>
                  <a:srgbClr val="7F9F7F"/>
                </a:solidFill>
                <a:latin typeface="Courier" pitchFamily="2" charset="0"/>
              </a:rPr>
              <a:t>// returns Euler's number</a:t>
            </a:r>
            <a:r>
              <a:rPr lang="en-GB" dirty="0">
                <a:solidFill>
                  <a:srgbClr val="DCDCDC"/>
                </a:solidFill>
                <a:latin typeface="Courier" pitchFamily="2" charset="0"/>
              </a:rPr>
              <a:t> </a:t>
            </a:r>
          </a:p>
          <a:p>
            <a:r>
              <a:rPr lang="en-GB" dirty="0" err="1">
                <a:solidFill>
                  <a:srgbClr val="CC9393"/>
                </a:solidFill>
                <a:latin typeface="Courier" pitchFamily="2" charset="0"/>
              </a:rPr>
              <a:t>Math</a:t>
            </a:r>
            <a:r>
              <a:rPr lang="en-GB" dirty="0" err="1">
                <a:solidFill>
                  <a:srgbClr val="DCDCDC"/>
                </a:solidFill>
                <a:latin typeface="Courier" pitchFamily="2" charset="0"/>
              </a:rPr>
              <a:t>.PI</a:t>
            </a:r>
            <a:r>
              <a:rPr lang="en-GB" dirty="0">
                <a:solidFill>
                  <a:srgbClr val="DCDCDC"/>
                </a:solidFill>
                <a:latin typeface="Courier" pitchFamily="2" charset="0"/>
              </a:rPr>
              <a:t> </a:t>
            </a:r>
            <a:r>
              <a:rPr lang="en-GB" dirty="0">
                <a:solidFill>
                  <a:srgbClr val="7F9F7F"/>
                </a:solidFill>
                <a:latin typeface="Courier" pitchFamily="2" charset="0"/>
              </a:rPr>
              <a:t>// returns PI</a:t>
            </a:r>
            <a:r>
              <a:rPr lang="en-GB" dirty="0">
                <a:solidFill>
                  <a:srgbClr val="DCDCDC"/>
                </a:solidFill>
                <a:latin typeface="Courier" pitchFamily="2" charset="0"/>
              </a:rPr>
              <a:t> </a:t>
            </a:r>
          </a:p>
          <a:p>
            <a:r>
              <a:rPr lang="en-GB" dirty="0">
                <a:solidFill>
                  <a:srgbClr val="CC9393"/>
                </a:solidFill>
                <a:latin typeface="Courier" pitchFamily="2" charset="0"/>
              </a:rPr>
              <a:t>Math</a:t>
            </a:r>
            <a:r>
              <a:rPr lang="en-GB" dirty="0">
                <a:solidFill>
                  <a:srgbClr val="DCDCDC"/>
                </a:solidFill>
                <a:latin typeface="Courier" pitchFamily="2" charset="0"/>
              </a:rPr>
              <a:t>.SQRT2 </a:t>
            </a:r>
            <a:r>
              <a:rPr lang="en-GB" dirty="0">
                <a:solidFill>
                  <a:srgbClr val="7F9F7F"/>
                </a:solidFill>
                <a:latin typeface="Courier" pitchFamily="2" charset="0"/>
              </a:rPr>
              <a:t>// returns the square root of 2</a:t>
            </a:r>
            <a:r>
              <a:rPr lang="en-GB" dirty="0">
                <a:solidFill>
                  <a:srgbClr val="DCDCDC"/>
                </a:solidFill>
                <a:latin typeface="Courier" pitchFamily="2" charset="0"/>
              </a:rPr>
              <a:t> </a:t>
            </a:r>
            <a:r>
              <a:rPr lang="en-GB" dirty="0">
                <a:solidFill>
                  <a:srgbClr val="CC9393"/>
                </a:solidFill>
                <a:latin typeface="Courier" pitchFamily="2" charset="0"/>
              </a:rPr>
              <a:t>Math</a:t>
            </a:r>
            <a:r>
              <a:rPr lang="en-GB" dirty="0">
                <a:solidFill>
                  <a:srgbClr val="DCDCDC"/>
                </a:solidFill>
                <a:latin typeface="Courier" pitchFamily="2" charset="0"/>
              </a:rPr>
              <a:t>.SQRT1_2 </a:t>
            </a:r>
            <a:r>
              <a:rPr lang="en-GB" dirty="0">
                <a:solidFill>
                  <a:srgbClr val="7F9F7F"/>
                </a:solidFill>
                <a:latin typeface="Courier" pitchFamily="2" charset="0"/>
              </a:rPr>
              <a:t>// returns the square root of 1/2</a:t>
            </a:r>
            <a:r>
              <a:rPr lang="en-GB" dirty="0">
                <a:solidFill>
                  <a:srgbClr val="DCDCDC"/>
                </a:solidFill>
                <a:latin typeface="Courier" pitchFamily="2" charset="0"/>
              </a:rPr>
              <a:t> </a:t>
            </a:r>
          </a:p>
          <a:p>
            <a:r>
              <a:rPr lang="en-GB" dirty="0">
                <a:solidFill>
                  <a:srgbClr val="CC9393"/>
                </a:solidFill>
                <a:latin typeface="Courier" pitchFamily="2" charset="0"/>
              </a:rPr>
              <a:t>Math</a:t>
            </a:r>
            <a:r>
              <a:rPr lang="en-GB" dirty="0">
                <a:solidFill>
                  <a:srgbClr val="DCDCDC"/>
                </a:solidFill>
                <a:latin typeface="Courier" pitchFamily="2" charset="0"/>
              </a:rPr>
              <a:t>.LN2 </a:t>
            </a:r>
            <a:r>
              <a:rPr lang="en-GB" dirty="0">
                <a:solidFill>
                  <a:srgbClr val="7F9F7F"/>
                </a:solidFill>
                <a:latin typeface="Courier" pitchFamily="2" charset="0"/>
              </a:rPr>
              <a:t>// returns the natural logarithm of 2</a:t>
            </a:r>
            <a:r>
              <a:rPr lang="en-GB" dirty="0">
                <a:solidFill>
                  <a:srgbClr val="DCDCDC"/>
                </a:solidFill>
                <a:latin typeface="Courier" pitchFamily="2" charset="0"/>
              </a:rPr>
              <a:t> </a:t>
            </a:r>
          </a:p>
          <a:p>
            <a:r>
              <a:rPr lang="en-GB" dirty="0">
                <a:solidFill>
                  <a:srgbClr val="CC9393"/>
                </a:solidFill>
                <a:latin typeface="Courier" pitchFamily="2" charset="0"/>
              </a:rPr>
              <a:t>Math</a:t>
            </a:r>
            <a:r>
              <a:rPr lang="en-GB" dirty="0">
                <a:solidFill>
                  <a:srgbClr val="DCDCDC"/>
                </a:solidFill>
                <a:latin typeface="Courier" pitchFamily="2" charset="0"/>
              </a:rPr>
              <a:t>.LN10 </a:t>
            </a:r>
            <a:r>
              <a:rPr lang="en-GB" dirty="0">
                <a:solidFill>
                  <a:srgbClr val="7F9F7F"/>
                </a:solidFill>
                <a:latin typeface="Courier" pitchFamily="2" charset="0"/>
              </a:rPr>
              <a:t>// returns the natural logarithm of 10</a:t>
            </a:r>
            <a:r>
              <a:rPr lang="en-GB" dirty="0">
                <a:solidFill>
                  <a:srgbClr val="DCDCDC"/>
                </a:solidFill>
                <a:latin typeface="Courier" pitchFamily="2" charset="0"/>
              </a:rPr>
              <a:t> </a:t>
            </a:r>
            <a:r>
              <a:rPr lang="en-GB" dirty="0">
                <a:solidFill>
                  <a:srgbClr val="CC9393"/>
                </a:solidFill>
                <a:latin typeface="Courier" pitchFamily="2" charset="0"/>
              </a:rPr>
              <a:t>Math</a:t>
            </a:r>
            <a:r>
              <a:rPr lang="en-GB" dirty="0">
                <a:solidFill>
                  <a:srgbClr val="DCDCDC"/>
                </a:solidFill>
                <a:latin typeface="Courier" pitchFamily="2" charset="0"/>
              </a:rPr>
              <a:t>.LOG2E </a:t>
            </a:r>
            <a:r>
              <a:rPr lang="en-GB" dirty="0">
                <a:solidFill>
                  <a:srgbClr val="7F9F7F"/>
                </a:solidFill>
                <a:latin typeface="Courier" pitchFamily="2" charset="0"/>
              </a:rPr>
              <a:t>// returns base 2 logarithm of E</a:t>
            </a:r>
            <a:r>
              <a:rPr lang="en-GB" dirty="0">
                <a:solidFill>
                  <a:srgbClr val="DCDCDC"/>
                </a:solidFill>
                <a:latin typeface="Courier" pitchFamily="2" charset="0"/>
              </a:rPr>
              <a:t> </a:t>
            </a:r>
            <a:r>
              <a:rPr lang="en-GB" dirty="0">
                <a:solidFill>
                  <a:srgbClr val="CC9393"/>
                </a:solidFill>
                <a:latin typeface="Courier" pitchFamily="2" charset="0"/>
              </a:rPr>
              <a:t>Math</a:t>
            </a:r>
            <a:r>
              <a:rPr lang="en-GB" dirty="0">
                <a:solidFill>
                  <a:srgbClr val="DCDCDC"/>
                </a:solidFill>
                <a:latin typeface="Courier" pitchFamily="2" charset="0"/>
              </a:rPr>
              <a:t>.LOG10E </a:t>
            </a:r>
            <a:r>
              <a:rPr lang="en-GB" dirty="0">
                <a:solidFill>
                  <a:srgbClr val="7F9F7F"/>
                </a:solidFill>
                <a:latin typeface="Courier" pitchFamily="2" charset="0"/>
              </a:rPr>
              <a:t>// returns base 10 logarithm of E</a:t>
            </a:r>
            <a:endParaRPr lang="en-GH" dirty="0"/>
          </a:p>
        </p:txBody>
      </p:sp>
    </p:spTree>
    <p:extLst>
      <p:ext uri="{BB962C8B-B14F-4D97-AF65-F5344CB8AC3E}">
        <p14:creationId xmlns:p14="http://schemas.microsoft.com/office/powerpoint/2010/main" val="653659180"/>
      </p:ext>
    </p:extLst>
  </p:cSld>
  <p:clrMapOvr>
    <a:masterClrMapping/>
  </p:clrMapOvr>
</p:sld>
</file>

<file path=ppt/theme/theme1.xml><?xml version="1.0" encoding="utf-8"?>
<a:theme xmlns:a="http://schemas.openxmlformats.org/drawingml/2006/main" name="Cerimon template">
  <a:themeElements>
    <a:clrScheme name="Custom 347">
      <a:dk1>
        <a:srgbClr val="415665"/>
      </a:dk1>
      <a:lt1>
        <a:srgbClr val="FFFFFF"/>
      </a:lt1>
      <a:dk2>
        <a:srgbClr val="0DB7C4"/>
      </a:dk2>
      <a:lt2>
        <a:srgbClr val="F6F6F6"/>
      </a:lt2>
      <a:accent1>
        <a:srgbClr val="0A95B0"/>
      </a:accent1>
      <a:accent2>
        <a:srgbClr val="A7E5E9"/>
      </a:accent2>
      <a:accent3>
        <a:srgbClr val="A9D039"/>
      </a:accent3>
      <a:accent4>
        <a:srgbClr val="FFBC00"/>
      </a:accent4>
      <a:accent5>
        <a:srgbClr val="F24745"/>
      </a:accent5>
      <a:accent6>
        <a:srgbClr val="B3B3B3"/>
      </a:accent6>
      <a:hlink>
        <a:srgbClr val="0DB7C4"/>
      </a:hlink>
      <a:folHlink>
        <a:srgbClr val="6611CC"/>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415665"/>
    </a:dk1>
    <a:lt1>
      <a:srgbClr val="FFFFFF"/>
    </a:lt1>
    <a:dk2>
      <a:srgbClr val="0DB7C4"/>
    </a:dk2>
    <a:lt2>
      <a:srgbClr val="F6F6F6"/>
    </a:lt2>
    <a:accent1>
      <a:srgbClr val="0A95B0"/>
    </a:accent1>
    <a:accent2>
      <a:srgbClr val="A7E5E9"/>
    </a:accent2>
    <a:accent3>
      <a:srgbClr val="A9D039"/>
    </a:accent3>
    <a:accent4>
      <a:srgbClr val="FFBC00"/>
    </a:accent4>
    <a:accent5>
      <a:srgbClr val="F24745"/>
    </a:accent5>
    <a:accent6>
      <a:srgbClr val="B3B3B3"/>
    </a:accent6>
    <a:hlink>
      <a:srgbClr val="0DB7C4"/>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
  <TotalTime>2920</TotalTime>
  <Words>2372</Words>
  <Application>Microsoft Macintosh PowerPoint</Application>
  <PresentationFormat>On-screen Show (16:9)</PresentationFormat>
  <Paragraphs>226</Paragraphs>
  <Slides>26</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Calibri</vt:lpstr>
      <vt:lpstr>Arial</vt:lpstr>
      <vt:lpstr>Dosis</vt:lpstr>
      <vt:lpstr>Menlo</vt:lpstr>
      <vt:lpstr>Source Sans Pro</vt:lpstr>
      <vt:lpstr>Century Gothic</vt:lpstr>
      <vt:lpstr>Times New Roman</vt:lpstr>
      <vt:lpstr>Courier</vt:lpstr>
      <vt:lpstr>Cerimon template</vt:lpstr>
      <vt:lpstr>Basics to Earth Engine  and GitHub  </vt:lpstr>
      <vt:lpstr>Introduction to JavaScript</vt:lpstr>
      <vt:lpstr>Introduction to GEE Code Editor</vt:lpstr>
      <vt:lpstr>Introduction to JavaScript</vt:lpstr>
      <vt:lpstr>Variables </vt:lpstr>
      <vt:lpstr>OPERATIONAL SYMBOLS IN JAVASCRIPT</vt:lpstr>
      <vt:lpstr>OPERATIONAL SYMBOLS IN JAVASCRIPT</vt:lpstr>
      <vt:lpstr>Some GEE Operators</vt:lpstr>
      <vt:lpstr>Math object </vt:lpstr>
      <vt:lpstr>Basic JavaScript data types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 Materials</vt:lpstr>
      <vt:lpstr>GITHUB USER INTERFACE </vt:lpstr>
      <vt:lpstr>GITHUB USER INTERFACE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Microsoft Office User</cp:lastModifiedBy>
  <cp:revision>21</cp:revision>
  <dcterms:modified xsi:type="dcterms:W3CDTF">2021-09-23T09:03:44Z</dcterms:modified>
</cp:coreProperties>
</file>